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mp" ContentType="image/png"/>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2"/>
  </p:notesMasterIdLst>
  <p:sldIdLst>
    <p:sldId id="256" r:id="rId2"/>
    <p:sldId id="257" r:id="rId3"/>
    <p:sldId id="258" r:id="rId4"/>
    <p:sldId id="407"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408" r:id="rId22"/>
    <p:sldId id="275" r:id="rId23"/>
    <p:sldId id="409" r:id="rId24"/>
    <p:sldId id="276" r:id="rId25"/>
    <p:sldId id="359" r:id="rId26"/>
    <p:sldId id="277" r:id="rId27"/>
    <p:sldId id="360" r:id="rId28"/>
    <p:sldId id="278" r:id="rId29"/>
    <p:sldId id="361" r:id="rId30"/>
    <p:sldId id="280" r:id="rId31"/>
    <p:sldId id="362" r:id="rId32"/>
    <p:sldId id="281" r:id="rId33"/>
    <p:sldId id="282" r:id="rId34"/>
    <p:sldId id="363" r:id="rId35"/>
    <p:sldId id="283" r:id="rId36"/>
    <p:sldId id="284" r:id="rId37"/>
    <p:sldId id="285" r:id="rId38"/>
    <p:sldId id="286" r:id="rId39"/>
    <p:sldId id="287" r:id="rId40"/>
    <p:sldId id="288" r:id="rId41"/>
    <p:sldId id="289" r:id="rId42"/>
    <p:sldId id="290" r:id="rId43"/>
    <p:sldId id="291" r:id="rId44"/>
    <p:sldId id="292" r:id="rId45"/>
    <p:sldId id="293" r:id="rId46"/>
    <p:sldId id="364" r:id="rId47"/>
    <p:sldId id="294" r:id="rId48"/>
    <p:sldId id="295" r:id="rId49"/>
    <p:sldId id="296" r:id="rId50"/>
    <p:sldId id="297" r:id="rId51"/>
    <p:sldId id="365" r:id="rId52"/>
    <p:sldId id="298" r:id="rId53"/>
    <p:sldId id="366" r:id="rId54"/>
    <p:sldId id="299" r:id="rId55"/>
    <p:sldId id="367" r:id="rId56"/>
    <p:sldId id="300" r:id="rId57"/>
    <p:sldId id="301" r:id="rId58"/>
    <p:sldId id="302" r:id="rId59"/>
    <p:sldId id="303" r:id="rId60"/>
    <p:sldId id="304" r:id="rId61"/>
    <p:sldId id="305" r:id="rId62"/>
    <p:sldId id="368" r:id="rId63"/>
    <p:sldId id="306" r:id="rId64"/>
    <p:sldId id="307" r:id="rId65"/>
    <p:sldId id="308" r:id="rId66"/>
    <p:sldId id="309" r:id="rId67"/>
    <p:sldId id="310" r:id="rId68"/>
    <p:sldId id="311" r:id="rId69"/>
    <p:sldId id="312" r:id="rId70"/>
    <p:sldId id="313" r:id="rId71"/>
    <p:sldId id="314" r:id="rId72"/>
    <p:sldId id="315" r:id="rId73"/>
    <p:sldId id="369" r:id="rId74"/>
    <p:sldId id="316" r:id="rId75"/>
    <p:sldId id="317" r:id="rId76"/>
    <p:sldId id="318" r:id="rId77"/>
    <p:sldId id="319" r:id="rId78"/>
    <p:sldId id="320" r:id="rId79"/>
    <p:sldId id="371" r:id="rId80"/>
    <p:sldId id="372" r:id="rId81"/>
    <p:sldId id="373" r:id="rId82"/>
    <p:sldId id="374" r:id="rId83"/>
    <p:sldId id="375" r:id="rId84"/>
    <p:sldId id="376" r:id="rId85"/>
    <p:sldId id="377" r:id="rId86"/>
    <p:sldId id="378" r:id="rId87"/>
    <p:sldId id="379" r:id="rId88"/>
    <p:sldId id="380" r:id="rId89"/>
    <p:sldId id="381" r:id="rId90"/>
    <p:sldId id="382" r:id="rId91"/>
    <p:sldId id="383" r:id="rId92"/>
    <p:sldId id="384" r:id="rId93"/>
    <p:sldId id="385" r:id="rId94"/>
    <p:sldId id="386" r:id="rId95"/>
    <p:sldId id="387" r:id="rId96"/>
    <p:sldId id="388" r:id="rId97"/>
    <p:sldId id="389" r:id="rId98"/>
    <p:sldId id="390" r:id="rId99"/>
    <p:sldId id="391" r:id="rId100"/>
    <p:sldId id="392" r:id="rId101"/>
    <p:sldId id="393" r:id="rId102"/>
    <p:sldId id="394" r:id="rId103"/>
    <p:sldId id="395" r:id="rId104"/>
    <p:sldId id="396" r:id="rId105"/>
    <p:sldId id="397" r:id="rId106"/>
    <p:sldId id="398" r:id="rId107"/>
    <p:sldId id="399" r:id="rId108"/>
    <p:sldId id="400" r:id="rId109"/>
    <p:sldId id="401" r:id="rId110"/>
    <p:sldId id="402" r:id="rId111"/>
    <p:sldId id="403" r:id="rId112"/>
    <p:sldId id="404" r:id="rId113"/>
    <p:sldId id="405" r:id="rId114"/>
    <p:sldId id="406" r:id="rId115"/>
    <p:sldId id="358" r:id="rId116"/>
    <p:sldId id="410" r:id="rId117"/>
    <p:sldId id="411" r:id="rId118"/>
    <p:sldId id="412" r:id="rId119"/>
    <p:sldId id="413" r:id="rId120"/>
    <p:sldId id="356" r:id="rId1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104" d="100"/>
          <a:sy n="104" d="100"/>
        </p:scale>
        <p:origin x="174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AEBF09-7EDE-4B44-A418-09A7BFDD39B2}" type="doc">
      <dgm:prSet loTypeId="urn:microsoft.com/office/officeart/2005/8/layout/process1" loCatId="process" qsTypeId="urn:microsoft.com/office/officeart/2005/8/quickstyle/simple1" qsCatId="simple" csTypeId="urn:microsoft.com/office/officeart/2005/8/colors/accent3_2" csCatId="accent3" phldr="1"/>
      <dgm:spPr/>
    </dgm:pt>
    <dgm:pt modelId="{2B97527F-6B9B-41FE-8D75-D04E86B65B20}">
      <dgm:prSet phldrT="[Texto]"/>
      <dgm:spPr/>
      <dgm:t>
        <a:bodyPr/>
        <a:lstStyle/>
        <a:p>
          <a:r>
            <a:rPr lang="es-MX" dirty="0"/>
            <a:t>Aptitud</a:t>
          </a:r>
        </a:p>
      </dgm:t>
    </dgm:pt>
    <dgm:pt modelId="{7E82CE8F-64D4-4484-BDD4-C7FA6E0589A4}" type="parTrans" cxnId="{855BE614-DDBB-4F85-8506-A17FF2936F10}">
      <dgm:prSet/>
      <dgm:spPr/>
      <dgm:t>
        <a:bodyPr/>
        <a:lstStyle/>
        <a:p>
          <a:endParaRPr lang="es-MX"/>
        </a:p>
      </dgm:t>
    </dgm:pt>
    <dgm:pt modelId="{64C0ECC9-62C5-4156-B842-41CF176B66F9}" type="sibTrans" cxnId="{855BE614-DDBB-4F85-8506-A17FF2936F10}">
      <dgm:prSet/>
      <dgm:spPr/>
      <dgm:t>
        <a:bodyPr/>
        <a:lstStyle/>
        <a:p>
          <a:endParaRPr lang="es-MX"/>
        </a:p>
      </dgm:t>
    </dgm:pt>
    <dgm:pt modelId="{564455CC-72B8-4C62-9CCB-8D7B745A1877}">
      <dgm:prSet phldrT="[Texto]"/>
      <dgm:spPr/>
      <dgm:t>
        <a:bodyPr/>
        <a:lstStyle/>
        <a:p>
          <a:r>
            <a:rPr lang="es-MX" dirty="0"/>
            <a:t>Motivación</a:t>
          </a:r>
        </a:p>
      </dgm:t>
    </dgm:pt>
    <dgm:pt modelId="{3358CF1D-9DDB-4E5B-8592-7F5FD747EDD0}" type="parTrans" cxnId="{FF682C0B-4FB5-43FD-B553-09F2BE23EC3D}">
      <dgm:prSet/>
      <dgm:spPr/>
      <dgm:t>
        <a:bodyPr/>
        <a:lstStyle/>
        <a:p>
          <a:endParaRPr lang="es-MX"/>
        </a:p>
      </dgm:t>
    </dgm:pt>
    <dgm:pt modelId="{70EE31A0-9E40-47D3-B203-20534F6490DE}" type="sibTrans" cxnId="{FF682C0B-4FB5-43FD-B553-09F2BE23EC3D}">
      <dgm:prSet/>
      <dgm:spPr/>
      <dgm:t>
        <a:bodyPr/>
        <a:lstStyle/>
        <a:p>
          <a:endParaRPr lang="es-MX"/>
        </a:p>
      </dgm:t>
    </dgm:pt>
    <dgm:pt modelId="{1B2902A1-94A9-41C4-B034-09AC3B2D8E24}">
      <dgm:prSet phldrT="[Texto]"/>
      <dgm:spPr/>
      <dgm:t>
        <a:bodyPr/>
        <a:lstStyle/>
        <a:p>
          <a:r>
            <a:rPr lang="es-MX" dirty="0"/>
            <a:t>Rendimiento</a:t>
          </a:r>
        </a:p>
      </dgm:t>
    </dgm:pt>
    <dgm:pt modelId="{1FFB4598-754E-4820-B2EF-8DD7036285FD}" type="parTrans" cxnId="{0DC41106-AD48-400B-B826-DB4364C3DE54}">
      <dgm:prSet/>
      <dgm:spPr/>
      <dgm:t>
        <a:bodyPr/>
        <a:lstStyle/>
        <a:p>
          <a:endParaRPr lang="es-MX"/>
        </a:p>
      </dgm:t>
    </dgm:pt>
    <dgm:pt modelId="{23917999-0D27-4D63-8CE6-F0F6F3089358}" type="sibTrans" cxnId="{0DC41106-AD48-400B-B826-DB4364C3DE54}">
      <dgm:prSet/>
      <dgm:spPr/>
      <dgm:t>
        <a:bodyPr/>
        <a:lstStyle/>
        <a:p>
          <a:endParaRPr lang="es-MX"/>
        </a:p>
      </dgm:t>
    </dgm:pt>
    <dgm:pt modelId="{D2EF4591-3303-4279-9FAF-3048761A6595}" type="pres">
      <dgm:prSet presAssocID="{EFAEBF09-7EDE-4B44-A418-09A7BFDD39B2}" presName="Name0" presStyleCnt="0">
        <dgm:presLayoutVars>
          <dgm:dir/>
          <dgm:resizeHandles val="exact"/>
        </dgm:presLayoutVars>
      </dgm:prSet>
      <dgm:spPr/>
    </dgm:pt>
    <dgm:pt modelId="{953B922C-E8CC-4A1C-BF70-29CD829F8BBD}" type="pres">
      <dgm:prSet presAssocID="{2B97527F-6B9B-41FE-8D75-D04E86B65B20}" presName="node" presStyleLbl="node1" presStyleIdx="0" presStyleCnt="3">
        <dgm:presLayoutVars>
          <dgm:bulletEnabled val="1"/>
        </dgm:presLayoutVars>
      </dgm:prSet>
      <dgm:spPr/>
    </dgm:pt>
    <dgm:pt modelId="{0CA112A8-53E1-4467-B108-CA27625889DE}" type="pres">
      <dgm:prSet presAssocID="{64C0ECC9-62C5-4156-B842-41CF176B66F9}" presName="sibTrans" presStyleLbl="sibTrans2D1" presStyleIdx="0" presStyleCnt="2" custScaleX="165217" custScaleY="81313" custLinFactNeighborX="-21210" custLinFactNeighborY="-8366"/>
      <dgm:spPr/>
    </dgm:pt>
    <dgm:pt modelId="{52ADFD17-BA0D-4398-929E-ACF76C87A06F}" type="pres">
      <dgm:prSet presAssocID="{64C0ECC9-62C5-4156-B842-41CF176B66F9}" presName="connectorText" presStyleLbl="sibTrans2D1" presStyleIdx="0" presStyleCnt="2"/>
      <dgm:spPr/>
    </dgm:pt>
    <dgm:pt modelId="{84F121D2-B6D8-4C22-A6A8-3ECFA87AB084}" type="pres">
      <dgm:prSet presAssocID="{564455CC-72B8-4C62-9CCB-8D7B745A1877}" presName="node" presStyleLbl="node1" presStyleIdx="1" presStyleCnt="3">
        <dgm:presLayoutVars>
          <dgm:bulletEnabled val="1"/>
        </dgm:presLayoutVars>
      </dgm:prSet>
      <dgm:spPr/>
    </dgm:pt>
    <dgm:pt modelId="{E4E860BC-CAB2-4217-8403-F73613BC34B2}" type="pres">
      <dgm:prSet presAssocID="{70EE31A0-9E40-47D3-B203-20534F6490DE}" presName="sibTrans" presStyleLbl="sibTrans2D1" presStyleIdx="1" presStyleCnt="2" custScaleX="170929" custScaleY="100001" custLinFactNeighborX="-21211" custLinFactNeighborY="9766"/>
      <dgm:spPr/>
    </dgm:pt>
    <dgm:pt modelId="{32CE8B69-7D9B-4216-BDCA-DFF2DA2E671D}" type="pres">
      <dgm:prSet presAssocID="{70EE31A0-9E40-47D3-B203-20534F6490DE}" presName="connectorText" presStyleLbl="sibTrans2D1" presStyleIdx="1" presStyleCnt="2"/>
      <dgm:spPr/>
    </dgm:pt>
    <dgm:pt modelId="{E003580C-1E5E-4A81-B13E-A409BBC4816F}" type="pres">
      <dgm:prSet presAssocID="{1B2902A1-94A9-41C4-B034-09AC3B2D8E24}" presName="node" presStyleLbl="node1" presStyleIdx="2" presStyleCnt="3">
        <dgm:presLayoutVars>
          <dgm:bulletEnabled val="1"/>
        </dgm:presLayoutVars>
      </dgm:prSet>
      <dgm:spPr/>
    </dgm:pt>
  </dgm:ptLst>
  <dgm:cxnLst>
    <dgm:cxn modelId="{0DC41106-AD48-400B-B826-DB4364C3DE54}" srcId="{EFAEBF09-7EDE-4B44-A418-09A7BFDD39B2}" destId="{1B2902A1-94A9-41C4-B034-09AC3B2D8E24}" srcOrd="2" destOrd="0" parTransId="{1FFB4598-754E-4820-B2EF-8DD7036285FD}" sibTransId="{23917999-0D27-4D63-8CE6-F0F6F3089358}"/>
    <dgm:cxn modelId="{FF682C0B-4FB5-43FD-B553-09F2BE23EC3D}" srcId="{EFAEBF09-7EDE-4B44-A418-09A7BFDD39B2}" destId="{564455CC-72B8-4C62-9CCB-8D7B745A1877}" srcOrd="1" destOrd="0" parTransId="{3358CF1D-9DDB-4E5B-8592-7F5FD747EDD0}" sibTransId="{70EE31A0-9E40-47D3-B203-20534F6490DE}"/>
    <dgm:cxn modelId="{1DF0630E-4224-4E25-B47E-C0F39F389C31}" type="presOf" srcId="{70EE31A0-9E40-47D3-B203-20534F6490DE}" destId="{32CE8B69-7D9B-4216-BDCA-DFF2DA2E671D}" srcOrd="1" destOrd="0" presId="urn:microsoft.com/office/officeart/2005/8/layout/process1"/>
    <dgm:cxn modelId="{855BE614-DDBB-4F85-8506-A17FF2936F10}" srcId="{EFAEBF09-7EDE-4B44-A418-09A7BFDD39B2}" destId="{2B97527F-6B9B-41FE-8D75-D04E86B65B20}" srcOrd="0" destOrd="0" parTransId="{7E82CE8F-64D4-4484-BDD4-C7FA6E0589A4}" sibTransId="{64C0ECC9-62C5-4156-B842-41CF176B66F9}"/>
    <dgm:cxn modelId="{9FAC381C-DD71-46DB-83A0-2166DBE9DC3F}" type="presOf" srcId="{EFAEBF09-7EDE-4B44-A418-09A7BFDD39B2}" destId="{D2EF4591-3303-4279-9FAF-3048761A6595}" srcOrd="0" destOrd="0" presId="urn:microsoft.com/office/officeart/2005/8/layout/process1"/>
    <dgm:cxn modelId="{3B73F979-E0A5-420E-BE16-260376B3729E}" type="presOf" srcId="{564455CC-72B8-4C62-9CCB-8D7B745A1877}" destId="{84F121D2-B6D8-4C22-A6A8-3ECFA87AB084}" srcOrd="0" destOrd="0" presId="urn:microsoft.com/office/officeart/2005/8/layout/process1"/>
    <dgm:cxn modelId="{CAF34E7E-97AD-4A57-922E-A79FCA79DA72}" type="presOf" srcId="{70EE31A0-9E40-47D3-B203-20534F6490DE}" destId="{E4E860BC-CAB2-4217-8403-F73613BC34B2}" srcOrd="0" destOrd="0" presId="urn:microsoft.com/office/officeart/2005/8/layout/process1"/>
    <dgm:cxn modelId="{B9C41784-EE7E-47AF-A69E-AEDCF6E8FD3F}" type="presOf" srcId="{64C0ECC9-62C5-4156-B842-41CF176B66F9}" destId="{52ADFD17-BA0D-4398-929E-ACF76C87A06F}" srcOrd="1" destOrd="0" presId="urn:microsoft.com/office/officeart/2005/8/layout/process1"/>
    <dgm:cxn modelId="{BD4B76AA-613F-4C0A-9710-7D5EAB989D34}" type="presOf" srcId="{2B97527F-6B9B-41FE-8D75-D04E86B65B20}" destId="{953B922C-E8CC-4A1C-BF70-29CD829F8BBD}" srcOrd="0" destOrd="0" presId="urn:microsoft.com/office/officeart/2005/8/layout/process1"/>
    <dgm:cxn modelId="{DCCEF5D5-4BD7-478E-BAE4-33065A4C015C}" type="presOf" srcId="{64C0ECC9-62C5-4156-B842-41CF176B66F9}" destId="{0CA112A8-53E1-4467-B108-CA27625889DE}" srcOrd="0" destOrd="0" presId="urn:microsoft.com/office/officeart/2005/8/layout/process1"/>
    <dgm:cxn modelId="{560A79E4-217E-4369-9DC7-8F3437B07452}" type="presOf" srcId="{1B2902A1-94A9-41C4-B034-09AC3B2D8E24}" destId="{E003580C-1E5E-4A81-B13E-A409BBC4816F}" srcOrd="0" destOrd="0" presId="urn:microsoft.com/office/officeart/2005/8/layout/process1"/>
    <dgm:cxn modelId="{7E80C634-BE6E-4219-B221-D1BEE67BD02A}" type="presParOf" srcId="{D2EF4591-3303-4279-9FAF-3048761A6595}" destId="{953B922C-E8CC-4A1C-BF70-29CD829F8BBD}" srcOrd="0" destOrd="0" presId="urn:microsoft.com/office/officeart/2005/8/layout/process1"/>
    <dgm:cxn modelId="{3CEB3513-919C-4A45-91F6-22F765FCB804}" type="presParOf" srcId="{D2EF4591-3303-4279-9FAF-3048761A6595}" destId="{0CA112A8-53E1-4467-B108-CA27625889DE}" srcOrd="1" destOrd="0" presId="urn:microsoft.com/office/officeart/2005/8/layout/process1"/>
    <dgm:cxn modelId="{AEA21C78-637D-418E-A614-CF0DA3A70E80}" type="presParOf" srcId="{0CA112A8-53E1-4467-B108-CA27625889DE}" destId="{52ADFD17-BA0D-4398-929E-ACF76C87A06F}" srcOrd="0" destOrd="0" presId="urn:microsoft.com/office/officeart/2005/8/layout/process1"/>
    <dgm:cxn modelId="{12175C0E-C044-477D-B832-156463CB08D0}" type="presParOf" srcId="{D2EF4591-3303-4279-9FAF-3048761A6595}" destId="{84F121D2-B6D8-4C22-A6A8-3ECFA87AB084}" srcOrd="2" destOrd="0" presId="urn:microsoft.com/office/officeart/2005/8/layout/process1"/>
    <dgm:cxn modelId="{F2967B83-A01C-4332-AF30-6233972F2C7B}" type="presParOf" srcId="{D2EF4591-3303-4279-9FAF-3048761A6595}" destId="{E4E860BC-CAB2-4217-8403-F73613BC34B2}" srcOrd="3" destOrd="0" presId="urn:microsoft.com/office/officeart/2005/8/layout/process1"/>
    <dgm:cxn modelId="{0E1B6E5A-E47F-4F51-BA66-409CDC1A610C}" type="presParOf" srcId="{E4E860BC-CAB2-4217-8403-F73613BC34B2}" destId="{32CE8B69-7D9B-4216-BDCA-DFF2DA2E671D}" srcOrd="0" destOrd="0" presId="urn:microsoft.com/office/officeart/2005/8/layout/process1"/>
    <dgm:cxn modelId="{DD1472FE-65C7-4F52-8A58-0238BAEEB236}" type="presParOf" srcId="{D2EF4591-3303-4279-9FAF-3048761A6595}" destId="{E003580C-1E5E-4A81-B13E-A409BBC4816F}"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3B922C-E8CC-4A1C-BF70-29CD829F8BBD}">
      <dsp:nvSpPr>
        <dsp:cNvPr id="0" name=""/>
        <dsp:cNvSpPr/>
      </dsp:nvSpPr>
      <dsp:spPr>
        <a:xfrm>
          <a:off x="5357" y="1551582"/>
          <a:ext cx="1601390" cy="96083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Aptitud</a:t>
          </a:r>
        </a:p>
      </dsp:txBody>
      <dsp:txXfrm>
        <a:off x="33499" y="1579724"/>
        <a:ext cx="1545106" cy="904550"/>
      </dsp:txXfrm>
    </dsp:sp>
    <dsp:sp modelId="{0CA112A8-53E1-4467-B108-CA27625889DE}">
      <dsp:nvSpPr>
        <dsp:cNvPr id="0" name=""/>
        <dsp:cNvSpPr/>
      </dsp:nvSpPr>
      <dsp:spPr>
        <a:xfrm>
          <a:off x="1584176" y="1837309"/>
          <a:ext cx="560903" cy="322930"/>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s-MX" sz="1300" kern="1200"/>
        </a:p>
      </dsp:txBody>
      <dsp:txXfrm>
        <a:off x="1584176" y="1901895"/>
        <a:ext cx="464024" cy="193758"/>
      </dsp:txXfrm>
    </dsp:sp>
    <dsp:sp modelId="{84F121D2-B6D8-4C22-A6A8-3ECFA87AB084}">
      <dsp:nvSpPr>
        <dsp:cNvPr id="0" name=""/>
        <dsp:cNvSpPr/>
      </dsp:nvSpPr>
      <dsp:spPr>
        <a:xfrm>
          <a:off x="2247304" y="1551582"/>
          <a:ext cx="1601390" cy="96083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Motivación</a:t>
          </a:r>
        </a:p>
      </dsp:txBody>
      <dsp:txXfrm>
        <a:off x="2275446" y="1579724"/>
        <a:ext cx="1545106" cy="904550"/>
      </dsp:txXfrm>
    </dsp:sp>
    <dsp:sp modelId="{E4E860BC-CAB2-4217-8403-F73613BC34B2}">
      <dsp:nvSpPr>
        <dsp:cNvPr id="0" name=""/>
        <dsp:cNvSpPr/>
      </dsp:nvSpPr>
      <dsp:spPr>
        <a:xfrm>
          <a:off x="3816423" y="1872210"/>
          <a:ext cx="580295" cy="39714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s-MX" sz="1600" kern="1200"/>
        </a:p>
      </dsp:txBody>
      <dsp:txXfrm>
        <a:off x="3816423" y="1951640"/>
        <a:ext cx="461151" cy="238288"/>
      </dsp:txXfrm>
    </dsp:sp>
    <dsp:sp modelId="{E003580C-1E5E-4A81-B13E-A409BBC4816F}">
      <dsp:nvSpPr>
        <dsp:cNvPr id="0" name=""/>
        <dsp:cNvSpPr/>
      </dsp:nvSpPr>
      <dsp:spPr>
        <a:xfrm>
          <a:off x="4489251" y="1551582"/>
          <a:ext cx="1601390" cy="96083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MX" sz="2000" kern="1200" dirty="0"/>
            <a:t>Rendimiento</a:t>
          </a:r>
        </a:p>
      </dsp:txBody>
      <dsp:txXfrm>
        <a:off x="4517393" y="1579724"/>
        <a:ext cx="1545106" cy="90455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70D7A5-435B-4A61-A8DC-E1E2D874A9C0}" type="datetimeFigureOut">
              <a:rPr lang="es-MX" smtClean="0"/>
              <a:t>16/01/2020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843CDA-7DB0-4D94-8AA5-DB8F1B0DDBDD}" type="slidenum">
              <a:rPr lang="es-MX" smtClean="0"/>
              <a:t>‹Nº›</a:t>
            </a:fld>
            <a:endParaRPr lang="es-MX"/>
          </a:p>
        </p:txBody>
      </p:sp>
    </p:spTree>
    <p:extLst>
      <p:ext uri="{BB962C8B-B14F-4D97-AF65-F5344CB8AC3E}">
        <p14:creationId xmlns:p14="http://schemas.microsoft.com/office/powerpoint/2010/main" val="3214471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a:ln/>
        </p:spPr>
      </p:sp>
      <p:sp>
        <p:nvSpPr>
          <p:cNvPr id="9318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n-US">
              <a:latin typeface="Arial" pitchFamily="34" charset="0"/>
            </a:endParaRPr>
          </a:p>
        </p:txBody>
      </p:sp>
      <p:sp>
        <p:nvSpPr>
          <p:cNvPr id="9318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pitchFamily="34" charset="0"/>
              </a:defRPr>
            </a:lvl1pPr>
            <a:lvl2pPr marL="726531" indent="-279435">
              <a:defRPr sz="1200">
                <a:solidFill>
                  <a:schemeClr val="tx1"/>
                </a:solidFill>
                <a:latin typeface="Arial" pitchFamily="34" charset="0"/>
              </a:defRPr>
            </a:lvl2pPr>
            <a:lvl3pPr marL="1117740" indent="-223548">
              <a:defRPr sz="1200">
                <a:solidFill>
                  <a:schemeClr val="tx1"/>
                </a:solidFill>
                <a:latin typeface="Arial" pitchFamily="34" charset="0"/>
              </a:defRPr>
            </a:lvl3pPr>
            <a:lvl4pPr marL="1564836" indent="-223548">
              <a:defRPr sz="1200">
                <a:solidFill>
                  <a:schemeClr val="tx1"/>
                </a:solidFill>
                <a:latin typeface="Arial" pitchFamily="34" charset="0"/>
              </a:defRPr>
            </a:lvl4pPr>
            <a:lvl5pPr marL="2011931" indent="-223548">
              <a:defRPr sz="1200">
                <a:solidFill>
                  <a:schemeClr val="tx1"/>
                </a:solidFill>
                <a:latin typeface="Arial" pitchFamily="34" charset="0"/>
              </a:defRPr>
            </a:lvl5pPr>
            <a:lvl6pPr marL="2459027" indent="-223548" eaLnBrk="0" fontAlgn="base" hangingPunct="0">
              <a:spcBef>
                <a:spcPct val="30000"/>
              </a:spcBef>
              <a:spcAft>
                <a:spcPct val="0"/>
              </a:spcAft>
              <a:defRPr sz="1200">
                <a:solidFill>
                  <a:schemeClr val="tx1"/>
                </a:solidFill>
                <a:latin typeface="Arial" pitchFamily="34" charset="0"/>
              </a:defRPr>
            </a:lvl6pPr>
            <a:lvl7pPr marL="2906123" indent="-223548" eaLnBrk="0" fontAlgn="base" hangingPunct="0">
              <a:spcBef>
                <a:spcPct val="30000"/>
              </a:spcBef>
              <a:spcAft>
                <a:spcPct val="0"/>
              </a:spcAft>
              <a:defRPr sz="1200">
                <a:solidFill>
                  <a:schemeClr val="tx1"/>
                </a:solidFill>
                <a:latin typeface="Arial" pitchFamily="34" charset="0"/>
              </a:defRPr>
            </a:lvl7pPr>
            <a:lvl8pPr marL="3353219" indent="-223548" eaLnBrk="0" fontAlgn="base" hangingPunct="0">
              <a:spcBef>
                <a:spcPct val="30000"/>
              </a:spcBef>
              <a:spcAft>
                <a:spcPct val="0"/>
              </a:spcAft>
              <a:defRPr sz="1200">
                <a:solidFill>
                  <a:schemeClr val="tx1"/>
                </a:solidFill>
                <a:latin typeface="Arial" pitchFamily="34" charset="0"/>
              </a:defRPr>
            </a:lvl8pPr>
            <a:lvl9pPr marL="3800315" indent="-223548" eaLnBrk="0" fontAlgn="base" hangingPunct="0">
              <a:spcBef>
                <a:spcPct val="30000"/>
              </a:spcBef>
              <a:spcAft>
                <a:spcPct val="0"/>
              </a:spcAft>
              <a:defRPr sz="1200">
                <a:solidFill>
                  <a:schemeClr val="tx1"/>
                </a:solidFill>
                <a:latin typeface="Arial" pitchFamily="34" charset="0"/>
              </a:defRPr>
            </a:lvl9pPr>
          </a:lstStyle>
          <a:p>
            <a:fld id="{82B76605-CD92-49C5-960C-44E8BE662C6E}" type="slidenum">
              <a:rPr lang="es-ES" altLang="en-US"/>
              <a:pPr/>
              <a:t>79</a:t>
            </a:fld>
            <a:endParaRPr lang="es-ES" altLang="en-US"/>
          </a:p>
        </p:txBody>
      </p:sp>
    </p:spTree>
    <p:extLst>
      <p:ext uri="{BB962C8B-B14F-4D97-AF65-F5344CB8AC3E}">
        <p14:creationId xmlns:p14="http://schemas.microsoft.com/office/powerpoint/2010/main" val="193606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ADB03F0C-E110-4C59-B914-851B06F31596}" type="datetimeFigureOut">
              <a:rPr lang="es-MX" smtClean="0"/>
              <a:t>16/01/2020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DB03F0C-E110-4C59-B914-851B06F31596}" type="datetimeFigureOut">
              <a:rPr lang="es-MX" smtClean="0"/>
              <a:t>16/01/2020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DB03F0C-E110-4C59-B914-851B06F31596}" type="datetimeFigureOut">
              <a:rPr lang="es-MX" smtClean="0"/>
              <a:t>16/01/2020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ADB03F0C-E110-4C59-B914-851B06F31596}" type="datetimeFigureOut">
              <a:rPr lang="es-MX" smtClean="0"/>
              <a:t>16/01/2020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ADB03F0C-E110-4C59-B914-851B06F31596}" type="datetimeFigureOut">
              <a:rPr lang="es-MX" smtClean="0"/>
              <a:t>16/01/2020</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DB03F0C-E110-4C59-B914-851B06F31596}" type="datetimeFigureOut">
              <a:rPr lang="es-MX" smtClean="0"/>
              <a:t>16/01/2020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p:txBody>
          <a:bodyPr/>
          <a:lstStyle/>
          <a:p>
            <a:fld id="{ADB03F0C-E110-4C59-B914-851B06F31596}" type="datetimeFigureOut">
              <a:rPr lang="es-MX" smtClean="0"/>
              <a:t>16/01/2020</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ADB03F0C-E110-4C59-B914-851B06F31596}" type="datetimeFigureOut">
              <a:rPr lang="es-MX" smtClean="0"/>
              <a:t>16/01/2020</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B03F0C-E110-4C59-B914-851B06F31596}" type="datetimeFigureOut">
              <a:rPr lang="es-MX" smtClean="0"/>
              <a:t>16/01/2020</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60227003-2DD6-4770-944F-F74317746196}"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ADB03F0C-E110-4C59-B914-851B06F31596}" type="datetimeFigureOut">
              <a:rPr lang="es-MX" smtClean="0"/>
              <a:t>16/01/2020</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60227003-2DD6-4770-944F-F74317746196}" type="slidenum">
              <a:rPr lang="es-MX" smtClean="0"/>
              <a:t>‹Nº›</a:t>
            </a:fld>
            <a:endParaRPr lang="es-MX"/>
          </a:p>
        </p:txBody>
      </p:sp>
      <p:sp>
        <p:nvSpPr>
          <p:cNvPr id="9" name="Content Placeholder 8"/>
          <p:cNvSpPr>
            <a:spLocks noGrp="1"/>
          </p:cNvSpPr>
          <p:nvPr>
            <p:ph sz="quarter" idx="13"/>
          </p:nvPr>
        </p:nvSpPr>
        <p:spPr>
          <a:xfrm>
            <a:off x="304800" y="381000"/>
            <a:ext cx="7772400" cy="494284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8" name="Date Placeholder 7"/>
          <p:cNvSpPr>
            <a:spLocks noGrp="1"/>
          </p:cNvSpPr>
          <p:nvPr>
            <p:ph type="dt" sz="half" idx="10"/>
          </p:nvPr>
        </p:nvSpPr>
        <p:spPr/>
        <p:txBody>
          <a:bodyPr/>
          <a:lstStyle/>
          <a:p>
            <a:fld id="{ADB03F0C-E110-4C59-B914-851B06F31596}" type="datetimeFigureOut">
              <a:rPr lang="es-MX" smtClean="0"/>
              <a:t>16/01/2020</a:t>
            </a:fld>
            <a:endParaRPr lang="es-MX"/>
          </a:p>
        </p:txBody>
      </p:sp>
      <p:sp>
        <p:nvSpPr>
          <p:cNvPr id="9" name="Slide Number Placeholder 8"/>
          <p:cNvSpPr>
            <a:spLocks noGrp="1"/>
          </p:cNvSpPr>
          <p:nvPr>
            <p:ph type="sldNum" sz="quarter" idx="11"/>
          </p:nvPr>
        </p:nvSpPr>
        <p:spPr/>
        <p:txBody>
          <a:bodyPr/>
          <a:lstStyle/>
          <a:p>
            <a:fld id="{60227003-2DD6-4770-944F-F74317746196}" type="slidenum">
              <a:rPr lang="es-MX" smtClean="0"/>
              <a:t>‹Nº›</a:t>
            </a:fld>
            <a:endParaRPr lang="es-MX"/>
          </a:p>
        </p:txBody>
      </p:sp>
      <p:sp>
        <p:nvSpPr>
          <p:cNvPr id="10" name="Footer Placeholder 9"/>
          <p:cNvSpPr>
            <a:spLocks noGrp="1"/>
          </p:cNvSpPr>
          <p:nvPr>
            <p:ph type="ftr" sz="quarter" idx="12"/>
          </p:nvPr>
        </p:nvSpPr>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0227003-2DD6-4770-944F-F74317746196}" type="slidenum">
              <a:rPr lang="es-MX" smtClean="0"/>
              <a:t>‹Nº›</a:t>
            </a:fld>
            <a:endParaRPr lang="es-MX"/>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DB03F0C-E110-4C59-B914-851B06F31596}" type="datetimeFigureOut">
              <a:rPr lang="es-MX" smtClean="0"/>
              <a:t>16/01/2020</a:t>
            </a:fld>
            <a:endParaRPr lang="es-MX"/>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3.wmf"/><Relationship Id="rId4" Type="http://schemas.openxmlformats.org/officeDocument/2006/relationships/oleObject" Target="../embeddings/oleObject2.bin"/></Relationships>
</file>

<file path=ppt/slides/_rels/slide10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3.wmf"/><Relationship Id="rId4" Type="http://schemas.openxmlformats.org/officeDocument/2006/relationships/oleObject" Target="../embeddings/oleObject1.bin"/></Relationships>
</file>

<file path=ppt/slides/_rels/slide9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2276872"/>
            <a:ext cx="7543800" cy="2593975"/>
          </a:xfrm>
        </p:spPr>
        <p:txBody>
          <a:bodyPr/>
          <a:lstStyle/>
          <a:p>
            <a:r>
              <a:rPr lang="es-MX" sz="6000" b="1" dirty="0">
                <a:solidFill>
                  <a:schemeClr val="accent3">
                    <a:lumMod val="75000"/>
                  </a:schemeClr>
                </a:solidFill>
              </a:rPr>
              <a:t>Ecuaciones</a:t>
            </a:r>
            <a:br>
              <a:rPr lang="es-MX" sz="6000" b="1" dirty="0">
                <a:solidFill>
                  <a:schemeClr val="accent3">
                    <a:lumMod val="75000"/>
                  </a:schemeClr>
                </a:solidFill>
              </a:rPr>
            </a:br>
            <a:r>
              <a:rPr lang="es-MX" sz="6000" b="1" dirty="0">
                <a:solidFill>
                  <a:schemeClr val="accent3">
                    <a:lumMod val="75000"/>
                  </a:schemeClr>
                </a:solidFill>
              </a:rPr>
              <a:t>Estructurales</a:t>
            </a:r>
          </a:p>
        </p:txBody>
      </p:sp>
      <p:sp>
        <p:nvSpPr>
          <p:cNvPr id="3" name="2 Subtítulo"/>
          <p:cNvSpPr>
            <a:spLocks noGrp="1"/>
          </p:cNvSpPr>
          <p:nvPr>
            <p:ph type="subTitle" idx="1"/>
          </p:nvPr>
        </p:nvSpPr>
        <p:spPr>
          <a:xfrm>
            <a:off x="827584" y="5085184"/>
            <a:ext cx="6461760" cy="1066800"/>
          </a:xfrm>
        </p:spPr>
        <p:txBody>
          <a:bodyPr>
            <a:normAutofit/>
          </a:bodyPr>
          <a:lstStyle/>
          <a:p>
            <a:r>
              <a:rPr lang="es-MX" sz="2800" b="1" dirty="0"/>
              <a:t>Dr. Omar Arodi Flores Laguna</a:t>
            </a:r>
          </a:p>
        </p:txBody>
      </p:sp>
      <p:pic>
        <p:nvPicPr>
          <p:cNvPr id="4101" name="Picture 5" descr="C:\Users\Rosita\AppData\Local\Microsoft\Windows\INetCache\IE\CYLML1D5\igulacion[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268760"/>
            <a:ext cx="2729880" cy="24098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488043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32656"/>
            <a:ext cx="7836024" cy="6336704"/>
          </a:xfrm>
        </p:spPr>
        <p:txBody>
          <a:bodyPr>
            <a:noAutofit/>
          </a:bodyPr>
          <a:lstStyle/>
          <a:p>
            <a:r>
              <a:rPr lang="es-MX" sz="3200" b="1" dirty="0"/>
              <a:t>Variable exógena: </a:t>
            </a:r>
            <a:r>
              <a:rPr lang="es-MX" sz="3200" dirty="0"/>
              <a:t>Variable que afecta a otra variable y que no recibe efecto de ninguna variable. Las variables independientes de un  modelo de regresión son exógenas.</a:t>
            </a:r>
          </a:p>
          <a:p>
            <a:pPr marL="114300" indent="0">
              <a:buNone/>
            </a:pPr>
            <a:endParaRPr lang="es-MX" sz="3200" dirty="0"/>
          </a:p>
          <a:p>
            <a:r>
              <a:rPr lang="es-MX" sz="3200" b="1" dirty="0"/>
              <a:t>Variable endógena: </a:t>
            </a:r>
            <a:r>
              <a:rPr lang="es-MX" sz="3200" dirty="0"/>
              <a:t>Variable que recibe efecto de otra variable. La Variable dependiente de un modelo de regresión es endógena. Toda variable endógena debe ir acompañada de un error.</a:t>
            </a:r>
          </a:p>
          <a:p>
            <a:endParaRPr lang="es-MX" sz="3200" dirty="0"/>
          </a:p>
        </p:txBody>
      </p:sp>
    </p:spTree>
    <p:extLst>
      <p:ext uri="{BB962C8B-B14F-4D97-AF65-F5344CB8AC3E}">
        <p14:creationId xmlns:p14="http://schemas.microsoft.com/office/powerpoint/2010/main" val="3526411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5 Título"/>
          <p:cNvSpPr>
            <a:spLocks noGrp="1"/>
          </p:cNvSpPr>
          <p:nvPr>
            <p:ph type="title"/>
          </p:nvPr>
        </p:nvSpPr>
        <p:spPr>
          <a:xfrm>
            <a:off x="457200" y="44450"/>
            <a:ext cx="8229600" cy="1143000"/>
          </a:xfrm>
        </p:spPr>
        <p:txBody>
          <a:bodyPr/>
          <a:lstStyle/>
          <a:p>
            <a:pPr eaLnBrk="1" hangingPunct="1"/>
            <a:r>
              <a:rPr lang="es-MX" altLang="en-US"/>
              <a:t>Resultados</a:t>
            </a:r>
          </a:p>
        </p:txBody>
      </p:sp>
      <p:pic>
        <p:nvPicPr>
          <p:cNvPr id="11469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908050"/>
            <a:ext cx="7867650" cy="4424363"/>
          </a:xfrm>
        </p:spPr>
      </p:pic>
      <p:sp>
        <p:nvSpPr>
          <p:cNvPr id="114692" name="4 CuadroTexto"/>
          <p:cNvSpPr txBox="1">
            <a:spLocks noChangeArrowheads="1"/>
          </p:cNvSpPr>
          <p:nvPr/>
        </p:nvSpPr>
        <p:spPr bwMode="auto">
          <a:xfrm>
            <a:off x="280988" y="5373688"/>
            <a:ext cx="8828087"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En esa ventana aparece un resumen de la ejecución. Es importante que aparezca la nota de “Se ha alcanzado el mínimo” lo que nos hace saber que el modelo está identificado y se ejecutó correctamente, (lo que no significa que el modelo ajuste).</a:t>
            </a:r>
          </a:p>
        </p:txBody>
      </p:sp>
      <p:sp>
        <p:nvSpPr>
          <p:cNvPr id="114693" name="6 Elipse"/>
          <p:cNvSpPr>
            <a:spLocks noChangeArrowheads="1"/>
          </p:cNvSpPr>
          <p:nvPr/>
        </p:nvSpPr>
        <p:spPr bwMode="auto">
          <a:xfrm>
            <a:off x="827088" y="3500438"/>
            <a:ext cx="1223962" cy="865187"/>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270375625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5 Título"/>
          <p:cNvSpPr>
            <a:spLocks noGrp="1"/>
          </p:cNvSpPr>
          <p:nvPr>
            <p:ph type="title"/>
          </p:nvPr>
        </p:nvSpPr>
        <p:spPr>
          <a:xfrm>
            <a:off x="457200" y="115888"/>
            <a:ext cx="8229600" cy="1143000"/>
          </a:xfrm>
        </p:spPr>
        <p:txBody>
          <a:bodyPr/>
          <a:lstStyle/>
          <a:p>
            <a:pPr eaLnBrk="1" hangingPunct="1"/>
            <a:r>
              <a:rPr lang="es-MX" altLang="en-US"/>
              <a:t>Resultados</a:t>
            </a:r>
          </a:p>
        </p:txBody>
      </p:sp>
      <p:pic>
        <p:nvPicPr>
          <p:cNvPr id="11571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5716" name="4 CuadroTexto"/>
          <p:cNvSpPr txBox="1">
            <a:spLocks noChangeArrowheads="1"/>
          </p:cNvSpPr>
          <p:nvPr/>
        </p:nvSpPr>
        <p:spPr bwMode="auto">
          <a:xfrm>
            <a:off x="352425" y="5661025"/>
            <a:ext cx="78914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Podemos ver los coeficientes en el diagrama pulsando el botón de mostrar resultados </a:t>
            </a:r>
          </a:p>
        </p:txBody>
      </p:sp>
      <p:sp>
        <p:nvSpPr>
          <p:cNvPr id="115717" name="6 Elipse"/>
          <p:cNvSpPr>
            <a:spLocks noChangeArrowheads="1"/>
          </p:cNvSpPr>
          <p:nvPr/>
        </p:nvSpPr>
        <p:spPr bwMode="auto">
          <a:xfrm>
            <a:off x="1358900" y="1341438"/>
            <a:ext cx="431800" cy="417512"/>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120604290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1 Título"/>
          <p:cNvSpPr>
            <a:spLocks noGrp="1"/>
          </p:cNvSpPr>
          <p:nvPr>
            <p:ph type="title"/>
          </p:nvPr>
        </p:nvSpPr>
        <p:spPr>
          <a:xfrm>
            <a:off x="457200" y="115888"/>
            <a:ext cx="8229600" cy="1143000"/>
          </a:xfrm>
        </p:spPr>
        <p:txBody>
          <a:bodyPr/>
          <a:lstStyle/>
          <a:p>
            <a:pPr eaLnBrk="1" hangingPunct="1"/>
            <a:r>
              <a:rPr lang="es-MX" altLang="en-US"/>
              <a:t>Resultados</a:t>
            </a:r>
          </a:p>
        </p:txBody>
      </p:sp>
      <p:pic>
        <p:nvPicPr>
          <p:cNvPr id="116739"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6740" name="4 CuadroTexto"/>
          <p:cNvSpPr txBox="1">
            <a:spLocks noChangeArrowheads="1"/>
          </p:cNvSpPr>
          <p:nvPr/>
        </p:nvSpPr>
        <p:spPr bwMode="auto">
          <a:xfrm>
            <a:off x="323850" y="5661025"/>
            <a:ext cx="88280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Por defecto aparecen los coeficientes no estandarizados, las varianzas y covarianzas de las variables exógenas, los pesos no estandarizados de la regresión y la varianza del error.</a:t>
            </a:r>
          </a:p>
        </p:txBody>
      </p:sp>
      <p:cxnSp>
        <p:nvCxnSpPr>
          <p:cNvPr id="116741" name="6 Conector recto de flecha"/>
          <p:cNvCxnSpPr>
            <a:cxnSpLocks noChangeShapeType="1"/>
          </p:cNvCxnSpPr>
          <p:nvPr/>
        </p:nvCxnSpPr>
        <p:spPr bwMode="auto">
          <a:xfrm flipH="1">
            <a:off x="1619250" y="2708275"/>
            <a:ext cx="576263" cy="433388"/>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64780574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1 Título"/>
          <p:cNvSpPr>
            <a:spLocks noGrp="1"/>
          </p:cNvSpPr>
          <p:nvPr>
            <p:ph type="title"/>
          </p:nvPr>
        </p:nvSpPr>
        <p:spPr>
          <a:xfrm>
            <a:off x="457200" y="115888"/>
            <a:ext cx="8229600" cy="1143000"/>
          </a:xfrm>
        </p:spPr>
        <p:txBody>
          <a:bodyPr/>
          <a:lstStyle/>
          <a:p>
            <a:pPr eaLnBrk="1" hangingPunct="1"/>
            <a:r>
              <a:rPr lang="es-MX" altLang="en-US"/>
              <a:t>Resultados</a:t>
            </a:r>
          </a:p>
        </p:txBody>
      </p:sp>
      <p:pic>
        <p:nvPicPr>
          <p:cNvPr id="117763"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7764" name="4 CuadroTexto"/>
          <p:cNvSpPr txBox="1">
            <a:spLocks noChangeArrowheads="1"/>
          </p:cNvSpPr>
          <p:nvPr/>
        </p:nvSpPr>
        <p:spPr bwMode="auto">
          <a:xfrm>
            <a:off x="315913" y="5589588"/>
            <a:ext cx="88280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Dando click en la etiqueta de coeficientes estandarizados aparecerán éstos, las correlaciones entre las variables exógenas, los pesos estandarizados de la regresión y la     .</a:t>
            </a:r>
          </a:p>
        </p:txBody>
      </p:sp>
      <p:cxnSp>
        <p:nvCxnSpPr>
          <p:cNvPr id="117765" name="5 Conector recto de flecha"/>
          <p:cNvCxnSpPr>
            <a:cxnSpLocks noChangeShapeType="1"/>
          </p:cNvCxnSpPr>
          <p:nvPr/>
        </p:nvCxnSpPr>
        <p:spPr bwMode="auto">
          <a:xfrm flipH="1" flipV="1">
            <a:off x="1908175" y="3284538"/>
            <a:ext cx="503238" cy="360362"/>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graphicFrame>
        <p:nvGraphicFramePr>
          <p:cNvPr id="117766" name="Object 2"/>
          <p:cNvGraphicFramePr>
            <a:graphicFrameLocks noChangeAspect="1"/>
          </p:cNvGraphicFramePr>
          <p:nvPr/>
        </p:nvGraphicFramePr>
        <p:xfrm>
          <a:off x="8066088" y="6397625"/>
          <a:ext cx="466725" cy="384175"/>
        </p:xfrm>
        <a:graphic>
          <a:graphicData uri="http://schemas.openxmlformats.org/presentationml/2006/ole">
            <mc:AlternateContent xmlns:mc="http://schemas.openxmlformats.org/markup-compatibility/2006">
              <mc:Choice xmlns:v="urn:schemas-microsoft-com:vml" Requires="v">
                <p:oleObj spid="_x0000_s3160" name="Ecuación" r:id="rId4" imgW="203112" imgH="190417" progId="Equation.3">
                  <p:embed/>
                </p:oleObj>
              </mc:Choice>
              <mc:Fallback>
                <p:oleObj name="Ecuación" r:id="rId4" imgW="203112" imgH="19041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6088" y="6397625"/>
                        <a:ext cx="46672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7767" name="7 Elipse"/>
          <p:cNvSpPr>
            <a:spLocks noChangeArrowheads="1"/>
          </p:cNvSpPr>
          <p:nvPr/>
        </p:nvSpPr>
        <p:spPr bwMode="auto">
          <a:xfrm>
            <a:off x="6121400" y="2924175"/>
            <a:ext cx="250825" cy="288925"/>
          </a:xfrm>
          <a:prstGeom prst="ellipse">
            <a:avLst/>
          </a:prstGeom>
          <a:noFill/>
          <a:ln w="28575"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graphicFrame>
        <p:nvGraphicFramePr>
          <p:cNvPr id="117768" name="Object 3"/>
          <p:cNvGraphicFramePr>
            <a:graphicFrameLocks noChangeAspect="1"/>
          </p:cNvGraphicFramePr>
          <p:nvPr/>
        </p:nvGraphicFramePr>
        <p:xfrm>
          <a:off x="6408738" y="2843213"/>
          <a:ext cx="466725" cy="384175"/>
        </p:xfrm>
        <a:graphic>
          <a:graphicData uri="http://schemas.openxmlformats.org/presentationml/2006/ole">
            <mc:AlternateContent xmlns:mc="http://schemas.openxmlformats.org/markup-compatibility/2006">
              <mc:Choice xmlns:v="urn:schemas-microsoft-com:vml" Requires="v">
                <p:oleObj spid="_x0000_s3161" name="Ecuación" r:id="rId6" imgW="203112" imgH="190417" progId="Equation.3">
                  <p:embed/>
                </p:oleObj>
              </mc:Choice>
              <mc:Fallback>
                <p:oleObj name="Ecuación" r:id="rId6" imgW="203112" imgH="19041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8738" y="2843213"/>
                        <a:ext cx="466725" cy="384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4542476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1878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8788" name="4 CuadroTexto"/>
          <p:cNvSpPr txBox="1">
            <a:spLocks noChangeArrowheads="1"/>
          </p:cNvSpPr>
          <p:nvPr/>
        </p:nvSpPr>
        <p:spPr bwMode="auto">
          <a:xfrm>
            <a:off x="315913" y="5589588"/>
            <a:ext cx="88280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Si se pulsa el ícono de Output aparece una ventana con todos los resultados de la ejecución en un informe.</a:t>
            </a:r>
          </a:p>
        </p:txBody>
      </p:sp>
      <p:sp>
        <p:nvSpPr>
          <p:cNvPr id="118789" name="5 Elipse"/>
          <p:cNvSpPr>
            <a:spLocks noChangeArrowheads="1"/>
          </p:cNvSpPr>
          <p:nvPr/>
        </p:nvSpPr>
        <p:spPr bwMode="auto">
          <a:xfrm>
            <a:off x="522288" y="3009900"/>
            <a:ext cx="395287" cy="360363"/>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244341461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1981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9812" name="4 CuadroTexto"/>
          <p:cNvSpPr txBox="1">
            <a:spLocks noChangeArrowheads="1"/>
          </p:cNvSpPr>
          <p:nvPr/>
        </p:nvSpPr>
        <p:spPr bwMode="auto">
          <a:xfrm>
            <a:off x="315913" y="5589588"/>
            <a:ext cx="88280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En las notas del modelo se puede ver si la ejecución concluyó satisfactoriamente, el valor de Chi cuadrada y el cálculo de los grados de libertad </a:t>
            </a:r>
          </a:p>
        </p:txBody>
      </p:sp>
      <p:cxnSp>
        <p:nvCxnSpPr>
          <p:cNvPr id="119813" name="6 Conector recto de flecha"/>
          <p:cNvCxnSpPr>
            <a:cxnSpLocks noChangeShapeType="1"/>
          </p:cNvCxnSpPr>
          <p:nvPr/>
        </p:nvCxnSpPr>
        <p:spPr bwMode="auto">
          <a:xfrm>
            <a:off x="1778000" y="1971675"/>
            <a:ext cx="431800" cy="360363"/>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8414716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083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093788"/>
            <a:ext cx="7867650" cy="4422775"/>
          </a:xfrm>
        </p:spPr>
      </p:pic>
      <p:sp>
        <p:nvSpPr>
          <p:cNvPr id="120836" name="4 CuadroTexto"/>
          <p:cNvSpPr txBox="1">
            <a:spLocks noChangeArrowheads="1"/>
          </p:cNvSpPr>
          <p:nvPr/>
        </p:nvSpPr>
        <p:spPr bwMode="auto">
          <a:xfrm>
            <a:off x="315913" y="5589588"/>
            <a:ext cx="82883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En las estimaciones, se debe revisar la significancia de las variables en el modelo, que aquí aparece como valor p</a:t>
            </a:r>
          </a:p>
          <a:p>
            <a:pPr eaLnBrk="1" hangingPunct="1"/>
            <a:r>
              <a:rPr lang="es-MX" altLang="en-US" sz="2200">
                <a:latin typeface="Arial" pitchFamily="34" charset="0"/>
              </a:rPr>
              <a:t> (*** significa un valor menor a 0.000)</a:t>
            </a:r>
          </a:p>
        </p:txBody>
      </p:sp>
      <p:sp>
        <p:nvSpPr>
          <p:cNvPr id="120837" name="5 Elipse"/>
          <p:cNvSpPr>
            <a:spLocks noChangeArrowheads="1"/>
          </p:cNvSpPr>
          <p:nvPr/>
        </p:nvSpPr>
        <p:spPr bwMode="auto">
          <a:xfrm>
            <a:off x="6011863" y="1557338"/>
            <a:ext cx="395287" cy="8636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0838" name="6 Conector recto de flecha"/>
          <p:cNvCxnSpPr>
            <a:cxnSpLocks noChangeShapeType="1"/>
          </p:cNvCxnSpPr>
          <p:nvPr/>
        </p:nvCxnSpPr>
        <p:spPr bwMode="auto">
          <a:xfrm>
            <a:off x="265113" y="1773238"/>
            <a:ext cx="431800" cy="360362"/>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47334357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1859"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1860" name="4 CuadroTexto"/>
          <p:cNvSpPr txBox="1">
            <a:spLocks noChangeArrowheads="1"/>
          </p:cNvSpPr>
          <p:nvPr/>
        </p:nvSpPr>
        <p:spPr bwMode="auto">
          <a:xfrm>
            <a:off x="315913" y="5661025"/>
            <a:ext cx="88280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Los valores de los coeficientes estandarizados permiten evaluar la importancia de las variables. Se puede ver aquí que variables no significativas tienen coeficientes con valores muy pequeños </a:t>
            </a:r>
          </a:p>
        </p:txBody>
      </p:sp>
      <p:sp>
        <p:nvSpPr>
          <p:cNvPr id="121861" name="5 Elipse"/>
          <p:cNvSpPr>
            <a:spLocks noChangeArrowheads="1"/>
          </p:cNvSpPr>
          <p:nvPr/>
        </p:nvSpPr>
        <p:spPr bwMode="auto">
          <a:xfrm>
            <a:off x="4859338" y="1557338"/>
            <a:ext cx="395287" cy="8636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1862" name="6 Conector recto de flecha"/>
          <p:cNvCxnSpPr>
            <a:cxnSpLocks noChangeShapeType="1"/>
          </p:cNvCxnSpPr>
          <p:nvPr/>
        </p:nvCxnSpPr>
        <p:spPr bwMode="auto">
          <a:xfrm>
            <a:off x="292100" y="1927225"/>
            <a:ext cx="431800" cy="358775"/>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7795825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288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2884" name="4 CuadroTexto"/>
          <p:cNvSpPr txBox="1">
            <a:spLocks noChangeArrowheads="1"/>
          </p:cNvSpPr>
          <p:nvPr/>
        </p:nvSpPr>
        <p:spPr bwMode="auto">
          <a:xfrm>
            <a:off x="315913" y="5661025"/>
            <a:ext cx="85042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Aparecen también las covarianzas estimadas con su nivel de significancia</a:t>
            </a:r>
          </a:p>
        </p:txBody>
      </p:sp>
      <p:sp>
        <p:nvSpPr>
          <p:cNvPr id="122885" name="5 Elipse"/>
          <p:cNvSpPr>
            <a:spLocks noChangeArrowheads="1"/>
          </p:cNvSpPr>
          <p:nvPr/>
        </p:nvSpPr>
        <p:spPr bwMode="auto">
          <a:xfrm>
            <a:off x="4725988" y="1570038"/>
            <a:ext cx="558800" cy="103505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122886" name="7 Elipse"/>
          <p:cNvSpPr>
            <a:spLocks noChangeArrowheads="1"/>
          </p:cNvSpPr>
          <p:nvPr/>
        </p:nvSpPr>
        <p:spPr bwMode="auto">
          <a:xfrm>
            <a:off x="5761038" y="1557338"/>
            <a:ext cx="395287" cy="10414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2887" name="8 Conector recto de flecha"/>
          <p:cNvCxnSpPr>
            <a:cxnSpLocks noChangeShapeType="1"/>
          </p:cNvCxnSpPr>
          <p:nvPr/>
        </p:nvCxnSpPr>
        <p:spPr bwMode="auto">
          <a:xfrm>
            <a:off x="279400" y="2012950"/>
            <a:ext cx="431800" cy="358775"/>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16646281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390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3908" name="4 CuadroTexto"/>
          <p:cNvSpPr txBox="1">
            <a:spLocks noChangeArrowheads="1"/>
          </p:cNvSpPr>
          <p:nvPr/>
        </p:nvSpPr>
        <p:spPr bwMode="auto">
          <a:xfrm>
            <a:off x="315913" y="5661025"/>
            <a:ext cx="8828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Se pueden ver las correlaciones</a:t>
            </a:r>
          </a:p>
        </p:txBody>
      </p:sp>
      <p:sp>
        <p:nvSpPr>
          <p:cNvPr id="123909" name="5 Elipse"/>
          <p:cNvSpPr>
            <a:spLocks noChangeArrowheads="1"/>
          </p:cNvSpPr>
          <p:nvPr/>
        </p:nvSpPr>
        <p:spPr bwMode="auto">
          <a:xfrm>
            <a:off x="4672013" y="1557338"/>
            <a:ext cx="569912" cy="10795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3910" name="6 Conector recto de flecha"/>
          <p:cNvCxnSpPr>
            <a:cxnSpLocks noChangeShapeType="1"/>
          </p:cNvCxnSpPr>
          <p:nvPr/>
        </p:nvCxnSpPr>
        <p:spPr bwMode="auto">
          <a:xfrm>
            <a:off x="292100" y="2116138"/>
            <a:ext cx="431800" cy="358775"/>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71797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Nomenclatura</a:t>
            </a:r>
          </a:p>
        </p:txBody>
      </p:sp>
      <p:pic>
        <p:nvPicPr>
          <p:cNvPr id="4" name="3 Marcador de contenido"/>
          <p:cNvPicPr>
            <a:picLocks noGrp="1"/>
          </p:cNvPicPr>
          <p:nvPr>
            <p:ph idx="1"/>
          </p:nvPr>
        </p:nvPicPr>
        <p:blipFill>
          <a:blip r:embed="rId2"/>
          <a:stretch>
            <a:fillRect/>
          </a:stretch>
        </p:blipFill>
        <p:spPr>
          <a:xfrm>
            <a:off x="1043608" y="1268760"/>
            <a:ext cx="6696744" cy="5112568"/>
          </a:xfrm>
          <a:prstGeom prst="rect">
            <a:avLst/>
          </a:prstGeom>
        </p:spPr>
      </p:pic>
    </p:spTree>
    <p:extLst>
      <p:ext uri="{BB962C8B-B14F-4D97-AF65-F5344CB8AC3E}">
        <p14:creationId xmlns:p14="http://schemas.microsoft.com/office/powerpoint/2010/main" val="278574508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493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95288" y="1125538"/>
            <a:ext cx="7867650" cy="4422775"/>
          </a:xfrm>
        </p:spPr>
      </p:pic>
      <p:sp>
        <p:nvSpPr>
          <p:cNvPr id="124932" name="4 CuadroTexto"/>
          <p:cNvSpPr txBox="1">
            <a:spLocks noChangeArrowheads="1"/>
          </p:cNvSpPr>
          <p:nvPr/>
        </p:nvSpPr>
        <p:spPr bwMode="auto">
          <a:xfrm>
            <a:off x="315913" y="5661025"/>
            <a:ext cx="83597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En el rubro de las varianzas se debe comprobar que no haya ningún valor negativo</a:t>
            </a:r>
          </a:p>
        </p:txBody>
      </p:sp>
      <p:sp>
        <p:nvSpPr>
          <p:cNvPr id="124933" name="5 Elipse"/>
          <p:cNvSpPr>
            <a:spLocks noChangeArrowheads="1"/>
          </p:cNvSpPr>
          <p:nvPr/>
        </p:nvSpPr>
        <p:spPr bwMode="auto">
          <a:xfrm>
            <a:off x="4427538" y="1557338"/>
            <a:ext cx="865187" cy="1008062"/>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4934" name="6 Conector recto de flecha"/>
          <p:cNvCxnSpPr>
            <a:cxnSpLocks noChangeShapeType="1"/>
          </p:cNvCxnSpPr>
          <p:nvPr/>
        </p:nvCxnSpPr>
        <p:spPr bwMode="auto">
          <a:xfrm>
            <a:off x="323850" y="2205038"/>
            <a:ext cx="431800" cy="360362"/>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004510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595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5956" name="4 CuadroTexto"/>
          <p:cNvSpPr txBox="1">
            <a:spLocks noChangeArrowheads="1"/>
          </p:cNvSpPr>
          <p:nvPr/>
        </p:nvSpPr>
        <p:spPr bwMode="auto">
          <a:xfrm>
            <a:off x="315913" y="5765800"/>
            <a:ext cx="85772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El valor de R</a:t>
            </a:r>
            <a:r>
              <a:rPr lang="es-MX" altLang="en-US" sz="2400" baseline="30000">
                <a:latin typeface="Arial" pitchFamily="34" charset="0"/>
              </a:rPr>
              <a:t>2  </a:t>
            </a:r>
            <a:r>
              <a:rPr lang="es-MX" altLang="en-US" sz="2400">
                <a:latin typeface="Arial" pitchFamily="34" charset="0"/>
              </a:rPr>
              <a:t>es un indicador importante del poder explicativo del modelo</a:t>
            </a:r>
          </a:p>
        </p:txBody>
      </p:sp>
      <p:sp>
        <p:nvSpPr>
          <p:cNvPr id="125957" name="5 Elipse"/>
          <p:cNvSpPr>
            <a:spLocks noChangeArrowheads="1"/>
          </p:cNvSpPr>
          <p:nvPr/>
        </p:nvSpPr>
        <p:spPr bwMode="auto">
          <a:xfrm>
            <a:off x="3851275" y="1628775"/>
            <a:ext cx="1152525"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5958" name="6 Conector recto de flecha"/>
          <p:cNvCxnSpPr>
            <a:cxnSpLocks noChangeShapeType="1"/>
          </p:cNvCxnSpPr>
          <p:nvPr/>
        </p:nvCxnSpPr>
        <p:spPr bwMode="auto">
          <a:xfrm>
            <a:off x="250825" y="2276475"/>
            <a:ext cx="433388" cy="360363"/>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13844387"/>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6979"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6980" name="4 CuadroTexto"/>
          <p:cNvSpPr txBox="1">
            <a:spLocks noChangeArrowheads="1"/>
          </p:cNvSpPr>
          <p:nvPr/>
        </p:nvSpPr>
        <p:spPr bwMode="auto">
          <a:xfrm>
            <a:off x="315913" y="5589588"/>
            <a:ext cx="843280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Se pueden revisar todas las medidas de bondad de ajuste, comenzando por la prueba de Chi cuadrada.  El modelo del ejemplo es un modelo saturado que ajusta perfectamente.</a:t>
            </a:r>
          </a:p>
        </p:txBody>
      </p:sp>
      <p:sp>
        <p:nvSpPr>
          <p:cNvPr id="126981" name="5 Elipse"/>
          <p:cNvSpPr>
            <a:spLocks noChangeArrowheads="1"/>
          </p:cNvSpPr>
          <p:nvPr/>
        </p:nvSpPr>
        <p:spPr bwMode="auto">
          <a:xfrm>
            <a:off x="4427538" y="1412875"/>
            <a:ext cx="2376487" cy="1008063"/>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26982" name="6 Conector recto de flecha"/>
          <p:cNvCxnSpPr>
            <a:cxnSpLocks noChangeShapeType="1"/>
          </p:cNvCxnSpPr>
          <p:nvPr/>
        </p:nvCxnSpPr>
        <p:spPr bwMode="auto">
          <a:xfrm>
            <a:off x="34925" y="1844675"/>
            <a:ext cx="433388" cy="360363"/>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6983" name="7 Abrir llave"/>
          <p:cNvSpPr>
            <a:spLocks/>
          </p:cNvSpPr>
          <p:nvPr/>
        </p:nvSpPr>
        <p:spPr bwMode="auto">
          <a:xfrm>
            <a:off x="395288" y="2205038"/>
            <a:ext cx="215900" cy="863600"/>
          </a:xfrm>
          <a:prstGeom prst="leftBrace">
            <a:avLst>
              <a:gd name="adj1" fmla="val 8333"/>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152598891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800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8004" name="4 CuadroTexto"/>
          <p:cNvSpPr txBox="1">
            <a:spLocks noChangeArrowheads="1"/>
          </p:cNvSpPr>
          <p:nvPr/>
        </p:nvSpPr>
        <p:spPr bwMode="auto">
          <a:xfrm>
            <a:off x="315913" y="5589588"/>
            <a:ext cx="8143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El GFI se utiliza para dar una evaluación comparativa contra el modelo de independencia y debe tener un valor mayor a 0.90</a:t>
            </a:r>
          </a:p>
        </p:txBody>
      </p:sp>
      <p:cxnSp>
        <p:nvCxnSpPr>
          <p:cNvPr id="128005" name="5 Conector recto de flecha"/>
          <p:cNvCxnSpPr>
            <a:cxnSpLocks noChangeShapeType="1"/>
          </p:cNvCxnSpPr>
          <p:nvPr/>
        </p:nvCxnSpPr>
        <p:spPr bwMode="auto">
          <a:xfrm>
            <a:off x="179388" y="1989138"/>
            <a:ext cx="431800" cy="360362"/>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34018246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Título"/>
          <p:cNvSpPr>
            <a:spLocks noGrp="1"/>
          </p:cNvSpPr>
          <p:nvPr>
            <p:ph type="title"/>
          </p:nvPr>
        </p:nvSpPr>
        <p:spPr>
          <a:xfrm>
            <a:off x="457200" y="115888"/>
            <a:ext cx="8229600" cy="1143000"/>
          </a:xfrm>
        </p:spPr>
        <p:txBody>
          <a:bodyPr/>
          <a:lstStyle/>
          <a:p>
            <a:pPr eaLnBrk="1" hangingPunct="1"/>
            <a:r>
              <a:rPr lang="es-MX" altLang="en-US"/>
              <a:t>Informe de resultados</a:t>
            </a:r>
          </a:p>
        </p:txBody>
      </p:sp>
      <p:pic>
        <p:nvPicPr>
          <p:cNvPr id="12902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29028" name="4 CuadroTexto"/>
          <p:cNvSpPr txBox="1">
            <a:spLocks noChangeArrowheads="1"/>
          </p:cNvSpPr>
          <p:nvPr/>
        </p:nvSpPr>
        <p:spPr bwMode="auto">
          <a:xfrm>
            <a:off x="315913" y="5661025"/>
            <a:ext cx="83597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El NFI y el CFI deben tomar valores cercanos a la unidad</a:t>
            </a:r>
          </a:p>
        </p:txBody>
      </p:sp>
      <p:cxnSp>
        <p:nvCxnSpPr>
          <p:cNvPr id="129029" name="5 Conector recto de flecha"/>
          <p:cNvCxnSpPr>
            <a:cxnSpLocks noChangeShapeType="1"/>
          </p:cNvCxnSpPr>
          <p:nvPr/>
        </p:nvCxnSpPr>
        <p:spPr bwMode="auto">
          <a:xfrm>
            <a:off x="179388" y="2101850"/>
            <a:ext cx="431800" cy="360363"/>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447618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Resumen de la ejecución de un modelo</a:t>
            </a:r>
          </a:p>
        </p:txBody>
      </p:sp>
      <p:sp>
        <p:nvSpPr>
          <p:cNvPr id="3" name="2 Marcador de contenido"/>
          <p:cNvSpPr>
            <a:spLocks noGrp="1"/>
          </p:cNvSpPr>
          <p:nvPr>
            <p:ph idx="1"/>
          </p:nvPr>
        </p:nvSpPr>
        <p:spPr/>
        <p:txBody>
          <a:bodyPr>
            <a:normAutofit lnSpcReduction="10000"/>
          </a:bodyPr>
          <a:lstStyle/>
          <a:p>
            <a:pPr lvl="0"/>
            <a:r>
              <a:rPr lang="es-MX" sz="3200" dirty="0"/>
              <a:t>Dibujar el diagrama</a:t>
            </a:r>
          </a:p>
          <a:p>
            <a:pPr lvl="0"/>
            <a:r>
              <a:rPr lang="es-MX" sz="3200" dirty="0"/>
              <a:t>Solicitar los resultados deseados</a:t>
            </a:r>
          </a:p>
          <a:p>
            <a:pPr lvl="0"/>
            <a:r>
              <a:rPr lang="es-MX" sz="3200" dirty="0"/>
              <a:t>Ejecutar</a:t>
            </a:r>
          </a:p>
          <a:p>
            <a:pPr lvl="0"/>
            <a:r>
              <a:rPr lang="es-MX" sz="3200" dirty="0"/>
              <a:t>Revisar que el modelo esté identificado y la ejecución haya terminado exitosamente</a:t>
            </a:r>
          </a:p>
          <a:p>
            <a:pPr lvl="0"/>
            <a:r>
              <a:rPr lang="es-MX" sz="3200" dirty="0"/>
              <a:t>Revisar el ajuste del modelo para, de ser necesario, hacer cambios en la especificación.</a:t>
            </a:r>
          </a:p>
          <a:p>
            <a:pPr lvl="0"/>
            <a:r>
              <a:rPr lang="es-MX" sz="3200" dirty="0"/>
              <a:t>Revisar la significancia de las variables.</a:t>
            </a:r>
          </a:p>
          <a:p>
            <a:endParaRPr lang="es-MX" dirty="0"/>
          </a:p>
        </p:txBody>
      </p:sp>
    </p:spTree>
    <p:extLst>
      <p:ext uri="{BB962C8B-B14F-4D97-AF65-F5344CB8AC3E}">
        <p14:creationId xmlns:p14="http://schemas.microsoft.com/office/powerpoint/2010/main" val="282892415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a:t>EJEMPLO 1</a:t>
            </a:r>
          </a:p>
        </p:txBody>
      </p:sp>
      <p:sp>
        <p:nvSpPr>
          <p:cNvPr id="3" name="Marcador de contenido 2"/>
          <p:cNvSpPr>
            <a:spLocks noGrp="1"/>
          </p:cNvSpPr>
          <p:nvPr>
            <p:ph idx="1"/>
          </p:nvPr>
        </p:nvSpPr>
        <p:spPr>
          <a:xfrm>
            <a:off x="457200" y="1268760"/>
            <a:ext cx="7620000" cy="4800600"/>
          </a:xfrm>
        </p:spPr>
        <p:txBody>
          <a:bodyPr/>
          <a:lstStyle/>
          <a:p>
            <a:r>
              <a:rPr lang="es-MX" dirty="0"/>
              <a:t>Base de datos: 1_ Datos empleados</a:t>
            </a:r>
          </a:p>
          <a:p>
            <a:pPr marL="114300" indent="0">
              <a:buNone/>
            </a:pPr>
            <a:endParaRPr lang="es-MX" dirty="0"/>
          </a:p>
        </p:txBody>
      </p:sp>
      <p:pic>
        <p:nvPicPr>
          <p:cNvPr id="4" name="Imagen 3"/>
          <p:cNvPicPr>
            <a:picLocks noChangeAspect="1"/>
          </p:cNvPicPr>
          <p:nvPr/>
        </p:nvPicPr>
        <p:blipFill>
          <a:blip r:embed="rId2"/>
          <a:stretch>
            <a:fillRect/>
          </a:stretch>
        </p:blipFill>
        <p:spPr>
          <a:xfrm>
            <a:off x="107504" y="1844824"/>
            <a:ext cx="8136903" cy="5013176"/>
          </a:xfrm>
          <a:prstGeom prst="rect">
            <a:avLst/>
          </a:prstGeom>
        </p:spPr>
      </p:pic>
    </p:spTree>
    <p:extLst>
      <p:ext uri="{BB962C8B-B14F-4D97-AF65-F5344CB8AC3E}">
        <p14:creationId xmlns:p14="http://schemas.microsoft.com/office/powerpoint/2010/main" val="159515557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6421"/>
            <a:ext cx="7620000" cy="1143000"/>
          </a:xfrm>
        </p:spPr>
        <p:txBody>
          <a:bodyPr/>
          <a:lstStyle/>
          <a:p>
            <a:pPr algn="ctr"/>
            <a:r>
              <a:rPr lang="es-MX" dirty="0"/>
              <a:t>EJERCICIO 1</a:t>
            </a:r>
          </a:p>
        </p:txBody>
      </p:sp>
      <p:sp>
        <p:nvSpPr>
          <p:cNvPr id="3" name="Marcador de contenido 2"/>
          <p:cNvSpPr>
            <a:spLocks noGrp="1"/>
          </p:cNvSpPr>
          <p:nvPr>
            <p:ph idx="1"/>
          </p:nvPr>
        </p:nvSpPr>
        <p:spPr>
          <a:xfrm>
            <a:off x="457200" y="1268760"/>
            <a:ext cx="7620000" cy="4800600"/>
          </a:xfrm>
        </p:spPr>
        <p:txBody>
          <a:bodyPr/>
          <a:lstStyle/>
          <a:p>
            <a:r>
              <a:rPr lang="es-MX" dirty="0"/>
              <a:t>Base de datos: Base de datos: 1_ Datos empleados</a:t>
            </a:r>
          </a:p>
          <a:p>
            <a:pPr marL="114300" indent="0">
              <a:buNone/>
            </a:pPr>
            <a:endParaRPr lang="es-MX" dirty="0"/>
          </a:p>
        </p:txBody>
      </p:sp>
      <p:pic>
        <p:nvPicPr>
          <p:cNvPr id="4" name="Imagen 3"/>
          <p:cNvPicPr>
            <a:picLocks noChangeAspect="1"/>
          </p:cNvPicPr>
          <p:nvPr/>
        </p:nvPicPr>
        <p:blipFill>
          <a:blip r:embed="rId2"/>
          <a:stretch>
            <a:fillRect/>
          </a:stretch>
        </p:blipFill>
        <p:spPr>
          <a:xfrm>
            <a:off x="251520" y="1844824"/>
            <a:ext cx="7825680" cy="4905375"/>
          </a:xfrm>
          <a:prstGeom prst="rect">
            <a:avLst/>
          </a:prstGeom>
        </p:spPr>
      </p:pic>
    </p:spTree>
    <p:extLst>
      <p:ext uri="{BB962C8B-B14F-4D97-AF65-F5344CB8AC3E}">
        <p14:creationId xmlns:p14="http://schemas.microsoft.com/office/powerpoint/2010/main" val="220270118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6421"/>
            <a:ext cx="7620000" cy="1143000"/>
          </a:xfrm>
        </p:spPr>
        <p:txBody>
          <a:bodyPr/>
          <a:lstStyle/>
          <a:p>
            <a:pPr algn="ctr"/>
            <a:r>
              <a:rPr lang="es-MX" dirty="0"/>
              <a:t>EJERCICIO 2</a:t>
            </a:r>
          </a:p>
        </p:txBody>
      </p:sp>
      <p:sp>
        <p:nvSpPr>
          <p:cNvPr id="3" name="Marcador de contenido 2"/>
          <p:cNvSpPr>
            <a:spLocks noGrp="1"/>
          </p:cNvSpPr>
          <p:nvPr>
            <p:ph idx="1"/>
          </p:nvPr>
        </p:nvSpPr>
        <p:spPr>
          <a:xfrm>
            <a:off x="457200" y="1268760"/>
            <a:ext cx="7620000" cy="4800600"/>
          </a:xfrm>
        </p:spPr>
        <p:txBody>
          <a:bodyPr/>
          <a:lstStyle/>
          <a:p>
            <a:r>
              <a:rPr lang="es-MX" dirty="0"/>
              <a:t>Base de datos: Base de datos: 2_ </a:t>
            </a:r>
            <a:r>
              <a:rPr lang="es-MX" dirty="0" err="1"/>
              <a:t>pers_y_expresión</a:t>
            </a:r>
            <a:r>
              <a:rPr lang="es-MX" dirty="0"/>
              <a:t> (mujeres)</a:t>
            </a:r>
          </a:p>
          <a:p>
            <a:pPr marL="114300" indent="0">
              <a:buNone/>
            </a:pPr>
            <a:endParaRPr lang="es-MX" dirty="0"/>
          </a:p>
        </p:txBody>
      </p:sp>
      <p:pic>
        <p:nvPicPr>
          <p:cNvPr id="5" name="Imagen 4"/>
          <p:cNvPicPr>
            <a:picLocks noChangeAspect="1"/>
          </p:cNvPicPr>
          <p:nvPr/>
        </p:nvPicPr>
        <p:blipFill>
          <a:blip r:embed="rId2"/>
          <a:stretch>
            <a:fillRect/>
          </a:stretch>
        </p:blipFill>
        <p:spPr>
          <a:xfrm>
            <a:off x="683568" y="1772816"/>
            <a:ext cx="6984776" cy="4824536"/>
          </a:xfrm>
          <a:prstGeom prst="rect">
            <a:avLst/>
          </a:prstGeom>
        </p:spPr>
      </p:pic>
    </p:spTree>
    <p:extLst>
      <p:ext uri="{BB962C8B-B14F-4D97-AF65-F5344CB8AC3E}">
        <p14:creationId xmlns:p14="http://schemas.microsoft.com/office/powerpoint/2010/main" val="785106760"/>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6421"/>
            <a:ext cx="7620000" cy="1143000"/>
          </a:xfrm>
        </p:spPr>
        <p:txBody>
          <a:bodyPr/>
          <a:lstStyle/>
          <a:p>
            <a:pPr algn="ctr"/>
            <a:r>
              <a:rPr lang="es-MX" dirty="0"/>
              <a:t>EJERCICIO 2.1</a:t>
            </a:r>
          </a:p>
        </p:txBody>
      </p:sp>
      <p:sp>
        <p:nvSpPr>
          <p:cNvPr id="3" name="Marcador de contenido 2"/>
          <p:cNvSpPr>
            <a:spLocks noGrp="1"/>
          </p:cNvSpPr>
          <p:nvPr>
            <p:ph idx="1"/>
          </p:nvPr>
        </p:nvSpPr>
        <p:spPr>
          <a:xfrm>
            <a:off x="457200" y="1268760"/>
            <a:ext cx="7620000" cy="4800600"/>
          </a:xfrm>
        </p:spPr>
        <p:txBody>
          <a:bodyPr/>
          <a:lstStyle/>
          <a:p>
            <a:r>
              <a:rPr lang="es-MX" dirty="0"/>
              <a:t>Base de datos: Base de datos: 2_ </a:t>
            </a:r>
            <a:r>
              <a:rPr lang="es-MX" dirty="0" err="1"/>
              <a:t>pers_y_expresión</a:t>
            </a:r>
            <a:r>
              <a:rPr lang="es-MX" dirty="0"/>
              <a:t> (hombres)</a:t>
            </a:r>
          </a:p>
          <a:p>
            <a:pPr marL="114300" indent="0">
              <a:buNone/>
            </a:pPr>
            <a:endParaRPr lang="es-MX" dirty="0"/>
          </a:p>
        </p:txBody>
      </p:sp>
      <p:pic>
        <p:nvPicPr>
          <p:cNvPr id="5" name="Imagen 4"/>
          <p:cNvPicPr>
            <a:picLocks noChangeAspect="1"/>
          </p:cNvPicPr>
          <p:nvPr/>
        </p:nvPicPr>
        <p:blipFill>
          <a:blip r:embed="rId2"/>
          <a:stretch>
            <a:fillRect/>
          </a:stretch>
        </p:blipFill>
        <p:spPr>
          <a:xfrm>
            <a:off x="683568" y="1772816"/>
            <a:ext cx="6984776" cy="4824536"/>
          </a:xfrm>
          <a:prstGeom prst="rect">
            <a:avLst/>
          </a:prstGeom>
        </p:spPr>
      </p:pic>
    </p:spTree>
    <p:extLst>
      <p:ext uri="{BB962C8B-B14F-4D97-AF65-F5344CB8AC3E}">
        <p14:creationId xmlns:p14="http://schemas.microsoft.com/office/powerpoint/2010/main" val="1102012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Tipos de modelos</a:t>
            </a:r>
          </a:p>
        </p:txBody>
      </p:sp>
      <p:sp>
        <p:nvSpPr>
          <p:cNvPr id="3" name="2 Marcador de contenido"/>
          <p:cNvSpPr>
            <a:spLocks noGrp="1"/>
          </p:cNvSpPr>
          <p:nvPr>
            <p:ph idx="1"/>
          </p:nvPr>
        </p:nvSpPr>
        <p:spPr/>
        <p:txBody>
          <a:bodyPr>
            <a:normAutofit/>
          </a:bodyPr>
          <a:lstStyle/>
          <a:p>
            <a:r>
              <a:rPr lang="es-MX" sz="3200" b="1" dirty="0"/>
              <a:t>Modelo de medida</a:t>
            </a:r>
            <a:r>
              <a:rPr lang="es-MX" sz="3200" dirty="0"/>
              <a:t>: Modelo formado por las variables factoriales o latentes y por sus respectivos indicadores o variables observables.</a:t>
            </a:r>
          </a:p>
          <a:p>
            <a:r>
              <a:rPr lang="es-MX" sz="3200" b="1" dirty="0"/>
              <a:t>Modelo estructural: </a:t>
            </a:r>
            <a:r>
              <a:rPr lang="es-MX" sz="3200" dirty="0"/>
              <a:t>Modelo compuesto por variables latentes y las relaciones entre ellas, así como los errores de regresión. Se construye a partir de la teoría.</a:t>
            </a:r>
          </a:p>
          <a:p>
            <a:endParaRPr lang="es-MX" sz="3200" dirty="0"/>
          </a:p>
        </p:txBody>
      </p:sp>
    </p:spTree>
    <p:extLst>
      <p:ext uri="{BB962C8B-B14F-4D97-AF65-F5344CB8AC3E}">
        <p14:creationId xmlns:p14="http://schemas.microsoft.com/office/powerpoint/2010/main" val="57678930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Referencias</a:t>
            </a:r>
          </a:p>
        </p:txBody>
      </p:sp>
      <p:sp>
        <p:nvSpPr>
          <p:cNvPr id="3" name="2 Marcador de contenido"/>
          <p:cNvSpPr>
            <a:spLocks noGrp="1"/>
          </p:cNvSpPr>
          <p:nvPr>
            <p:ph idx="1"/>
          </p:nvPr>
        </p:nvSpPr>
        <p:spPr/>
        <p:txBody>
          <a:bodyPr>
            <a:noAutofit/>
          </a:bodyPr>
          <a:lstStyle/>
          <a:p>
            <a:r>
              <a:rPr lang="en-US" sz="2000" dirty="0"/>
              <a:t>Hair, J.F., Anderson, R.E., </a:t>
            </a:r>
            <a:r>
              <a:rPr lang="en-US" sz="2000" dirty="0" err="1"/>
              <a:t>Tatham</a:t>
            </a:r>
            <a:r>
              <a:rPr lang="en-US" sz="2000" dirty="0"/>
              <a:t>, R. y Black, W. (2000). </a:t>
            </a:r>
            <a:r>
              <a:rPr lang="es-MX" sz="2000" i="1" dirty="0"/>
              <a:t>Análisis </a:t>
            </a:r>
            <a:r>
              <a:rPr lang="es-MX" sz="2000" i="1" dirty="0" err="1"/>
              <a:t>multivariante</a:t>
            </a:r>
            <a:r>
              <a:rPr lang="es-MX" sz="2000" i="1" dirty="0"/>
              <a:t>. </a:t>
            </a:r>
            <a:r>
              <a:rPr lang="es-MX" sz="2000" dirty="0"/>
              <a:t>(5</a:t>
            </a:r>
            <a:r>
              <a:rPr lang="es-MX" sz="2000" baseline="30000" dirty="0"/>
              <a:t>a</a:t>
            </a:r>
            <a:r>
              <a:rPr lang="es-MX" sz="2000" dirty="0"/>
              <a:t> ed.). Madrid: PEARSON EDUCACION.</a:t>
            </a:r>
          </a:p>
          <a:p>
            <a:r>
              <a:rPr lang="es-MX" sz="2000" dirty="0"/>
              <a:t>Huerta Wong, J.E. y Espinoza Montiel, R. (2012). Recuperado de http://www .ceey.org.mx/</a:t>
            </a:r>
            <a:r>
              <a:rPr lang="es-MX" sz="2000" dirty="0" err="1"/>
              <a:t>site</a:t>
            </a:r>
            <a:r>
              <a:rPr lang="es-MX" sz="2000" dirty="0"/>
              <a:t>/files/ecuacionesestruc_jehw_0.pdf</a:t>
            </a:r>
          </a:p>
          <a:p>
            <a:r>
              <a:rPr lang="es-MX" sz="2000" dirty="0" err="1"/>
              <a:t>Lévy</a:t>
            </a:r>
            <a:r>
              <a:rPr lang="es-MX" sz="2000" dirty="0"/>
              <a:t> </a:t>
            </a:r>
            <a:r>
              <a:rPr lang="es-MX" sz="2000" dirty="0" err="1"/>
              <a:t>Mangin</a:t>
            </a:r>
            <a:r>
              <a:rPr lang="es-MX" sz="2000" dirty="0"/>
              <a:t>, J.P. (2006). Modelización de estructuras de covarianza en Ciencias Sociales. La Coruña, España: </a:t>
            </a:r>
            <a:r>
              <a:rPr lang="es-MX" sz="2000" dirty="0" err="1"/>
              <a:t>Gesbiblo</a:t>
            </a:r>
            <a:r>
              <a:rPr lang="es-MX" sz="2000" dirty="0"/>
              <a:t>.</a:t>
            </a:r>
          </a:p>
          <a:p>
            <a:r>
              <a:rPr lang="es-MX" sz="2000" dirty="0"/>
              <a:t>Manzano Patiño, A. y Zamora Muñoz, S. (2009). </a:t>
            </a:r>
            <a:r>
              <a:rPr lang="es-MX" sz="2000" i="1" dirty="0"/>
              <a:t>Sistema de ecuaciones estructurales una herramienta de investigación. </a:t>
            </a:r>
            <a:r>
              <a:rPr lang="es-MX" sz="2000" dirty="0"/>
              <a:t>Recuperado de file:///C:/Users/Omar/Downloads/04Sistemadeecuacionesestructurales%20(2).pdf</a:t>
            </a:r>
          </a:p>
          <a:p>
            <a:r>
              <a:rPr lang="es-MX" sz="2000" dirty="0"/>
              <a:t>Ruíz, M., Pardo, A. y San Martín, R. (2010). Modelos de ecuaciones estructurales. </a:t>
            </a:r>
            <a:r>
              <a:rPr lang="es-MX" sz="2000" i="1" dirty="0"/>
              <a:t>Papeles del psicólogo. 31</a:t>
            </a:r>
            <a:r>
              <a:rPr lang="es-MX" sz="2000" dirty="0"/>
              <a:t>(1), 34-45. Recuperado de http://www.papelesdelpsicologo.es/vernumero.asp?id=1794</a:t>
            </a:r>
          </a:p>
        </p:txBody>
      </p:sp>
    </p:spTree>
    <p:extLst>
      <p:ext uri="{BB962C8B-B14F-4D97-AF65-F5344CB8AC3E}">
        <p14:creationId xmlns:p14="http://schemas.microsoft.com/office/powerpoint/2010/main" val="885354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606568"/>
            <a:ext cx="7897688" cy="5141168"/>
          </a:xfrm>
        </p:spPr>
        <p:txBody>
          <a:bodyPr>
            <a:normAutofit/>
          </a:bodyPr>
          <a:lstStyle/>
          <a:p>
            <a:r>
              <a:rPr lang="es-MX" sz="2800" dirty="0"/>
              <a:t>1. </a:t>
            </a:r>
            <a:r>
              <a:rPr lang="es-MX" sz="3200" b="1" dirty="0"/>
              <a:t>De trayectorias: </a:t>
            </a:r>
            <a:r>
              <a:rPr lang="es-MX" sz="2800" dirty="0"/>
              <a:t>Es el modelo más simple, solo involucra variables observadas. Es similar a un modelo de regresión lineal, aunque la diferencia radica en que en estos se puede estimar el efecto indirecto que tiene una variable sobre otra, lo que no puede hacerse con la regresión lineal.</a:t>
            </a:r>
          </a:p>
          <a:p>
            <a:pPr marL="114300" indent="0">
              <a:buNone/>
            </a:pPr>
            <a:endParaRPr lang="es-MX" sz="2800"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1043608" y="3789040"/>
            <a:ext cx="6336704" cy="2808312"/>
          </a:xfrm>
          <a:prstGeom prst="rect">
            <a:avLst/>
          </a:prstGeom>
        </p:spPr>
      </p:pic>
    </p:spTree>
    <p:extLst>
      <p:ext uri="{BB962C8B-B14F-4D97-AF65-F5344CB8AC3E}">
        <p14:creationId xmlns:p14="http://schemas.microsoft.com/office/powerpoint/2010/main" val="4202557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548680"/>
            <a:ext cx="7620000" cy="4800600"/>
          </a:xfrm>
        </p:spPr>
        <p:txBody>
          <a:bodyPr>
            <a:normAutofit/>
          </a:bodyPr>
          <a:lstStyle/>
          <a:p>
            <a:r>
              <a:rPr lang="es-MX" sz="2800" b="1" dirty="0"/>
              <a:t>2. Modelo factorial confirmatorio: </a:t>
            </a:r>
            <a:r>
              <a:rPr lang="es-MX" sz="2800" dirty="0"/>
              <a:t>Permite explicar la correlación entre variables latentes y la asociación entre cada latente y sus correspondientes variables observadas. Como su nombre lo indica, está orientado a confirmar la estructura sugerida por medio del modelo.</a:t>
            </a:r>
          </a:p>
          <a:p>
            <a:endParaRPr lang="es-MX" sz="2800"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1043608" y="3789040"/>
            <a:ext cx="6192688" cy="2592288"/>
          </a:xfrm>
          <a:prstGeom prst="rect">
            <a:avLst/>
          </a:prstGeom>
        </p:spPr>
      </p:pic>
    </p:spTree>
    <p:extLst>
      <p:ext uri="{BB962C8B-B14F-4D97-AF65-F5344CB8AC3E}">
        <p14:creationId xmlns:p14="http://schemas.microsoft.com/office/powerpoint/2010/main" val="29235837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9244" y="188640"/>
            <a:ext cx="7953156" cy="2016224"/>
          </a:xfrm>
        </p:spPr>
        <p:txBody>
          <a:bodyPr>
            <a:normAutofit/>
          </a:bodyPr>
          <a:lstStyle/>
          <a:p>
            <a:r>
              <a:rPr lang="es-MX" sz="2800" b="1" dirty="0"/>
              <a:t>3. Modelo de regresión estructural: </a:t>
            </a:r>
            <a:r>
              <a:rPr lang="es-MX" sz="2800" dirty="0"/>
              <a:t>Variables latentes pueden influir sobre otras latentes.</a:t>
            </a:r>
          </a:p>
          <a:p>
            <a:endParaRPr lang="es-MX" sz="2800"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611560" y="1916832"/>
            <a:ext cx="7344816" cy="4176464"/>
          </a:xfrm>
          <a:prstGeom prst="rect">
            <a:avLst/>
          </a:prstGeom>
        </p:spPr>
      </p:pic>
    </p:spTree>
    <p:extLst>
      <p:ext uri="{BB962C8B-B14F-4D97-AF65-F5344CB8AC3E}">
        <p14:creationId xmlns:p14="http://schemas.microsoft.com/office/powerpoint/2010/main" val="3470589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37964" y="0"/>
            <a:ext cx="7620000" cy="1143000"/>
          </a:xfrm>
        </p:spPr>
        <p:txBody>
          <a:bodyPr/>
          <a:lstStyle/>
          <a:p>
            <a:pPr algn="ctr"/>
            <a:r>
              <a:rPr lang="es-MX" dirty="0"/>
              <a:t>Causalidad</a:t>
            </a:r>
          </a:p>
        </p:txBody>
      </p:sp>
      <p:sp>
        <p:nvSpPr>
          <p:cNvPr id="3" name="2 Marcador de contenido"/>
          <p:cNvSpPr>
            <a:spLocks noGrp="1"/>
          </p:cNvSpPr>
          <p:nvPr>
            <p:ph idx="1"/>
          </p:nvPr>
        </p:nvSpPr>
        <p:spPr>
          <a:xfrm>
            <a:off x="179512" y="1136408"/>
            <a:ext cx="8136904" cy="5604959"/>
          </a:xfrm>
        </p:spPr>
        <p:txBody>
          <a:bodyPr>
            <a:normAutofit/>
          </a:bodyPr>
          <a:lstStyle/>
          <a:p>
            <a:r>
              <a:rPr lang="es-MX" sz="3000" dirty="0"/>
              <a:t>La existencia de causalidad entre las variables debe venir sustentada por la articulación teórica del modelo y no por la estimación con datos de tipo transversal. Para demostrar científicamente la existencia de una relación causal se debe recurrir al diseño de un experimento controlado con asignación aleatoria de los sujetos a las condiciones del estudio. Los modelos de ecuaciones estructurales se utilizan en estudios de tipo correlacional en los que tan solo se observa la magnitud de las variables y en los que nunca se manipulan estas.</a:t>
            </a:r>
          </a:p>
          <a:p>
            <a:endParaRPr lang="es-MX" dirty="0"/>
          </a:p>
        </p:txBody>
      </p:sp>
    </p:spTree>
    <p:extLst>
      <p:ext uri="{BB962C8B-B14F-4D97-AF65-F5344CB8AC3E}">
        <p14:creationId xmlns:p14="http://schemas.microsoft.com/office/powerpoint/2010/main" val="2627981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404664"/>
            <a:ext cx="7897688" cy="5996136"/>
          </a:xfrm>
        </p:spPr>
        <p:txBody>
          <a:bodyPr>
            <a:normAutofit fontScale="92500" lnSpcReduction="10000"/>
          </a:bodyPr>
          <a:lstStyle/>
          <a:p>
            <a:r>
              <a:rPr lang="es-MX" sz="3300" dirty="0"/>
              <a:t>Los trabajos de </a:t>
            </a:r>
            <a:r>
              <a:rPr lang="es-MX" sz="3300" dirty="0" err="1"/>
              <a:t>Boudon</a:t>
            </a:r>
            <a:r>
              <a:rPr lang="es-MX" sz="3300" dirty="0"/>
              <a:t> (1965) y Duncan (1966) abrieron la posibilidad de causalidad, distinta de la manipulación experimental, donde propusieron el análisis de dependencias o análisis de rutas (</a:t>
            </a:r>
            <a:r>
              <a:rPr lang="es-MX" sz="3300" dirty="0" err="1"/>
              <a:t>path</a:t>
            </a:r>
            <a:r>
              <a:rPr lang="es-MX" sz="3300" dirty="0"/>
              <a:t> </a:t>
            </a:r>
            <a:r>
              <a:rPr lang="es-MX" sz="3300" dirty="0" err="1"/>
              <a:t>analysis</a:t>
            </a:r>
            <a:r>
              <a:rPr lang="es-MX" sz="3300" dirty="0"/>
              <a:t>). La generalización del análisis de rutas dio lugar a los modelos con ecuaciones estructurales para comprobar teorías de modelos causales. Si la teoría es correcta, las medidas de covariación (relación) derivadas del modelo y las medidas de covariación obtenidas a partir de los datos deberán ser iguales.</a:t>
            </a:r>
          </a:p>
          <a:p>
            <a:endParaRPr lang="es-MX" dirty="0"/>
          </a:p>
        </p:txBody>
      </p:sp>
    </p:spTree>
    <p:extLst>
      <p:ext uri="{BB962C8B-B14F-4D97-AF65-F5344CB8AC3E}">
        <p14:creationId xmlns:p14="http://schemas.microsoft.com/office/powerpoint/2010/main" val="1425866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1960" y="0"/>
            <a:ext cx="7620000" cy="1143000"/>
          </a:xfrm>
        </p:spPr>
        <p:txBody>
          <a:bodyPr/>
          <a:lstStyle/>
          <a:p>
            <a:pPr algn="ctr"/>
            <a:r>
              <a:rPr lang="es-MX" dirty="0"/>
              <a:t>Estructura de un modelo</a:t>
            </a:r>
          </a:p>
        </p:txBody>
      </p:sp>
      <p:sp>
        <p:nvSpPr>
          <p:cNvPr id="3" name="2 Marcador de contenido"/>
          <p:cNvSpPr>
            <a:spLocks noGrp="1"/>
          </p:cNvSpPr>
          <p:nvPr>
            <p:ph idx="1"/>
          </p:nvPr>
        </p:nvSpPr>
        <p:spPr>
          <a:xfrm>
            <a:off x="107504" y="1124744"/>
            <a:ext cx="8208912" cy="5616624"/>
          </a:xfrm>
        </p:spPr>
        <p:txBody>
          <a:bodyPr>
            <a:normAutofit lnSpcReduction="10000"/>
          </a:bodyPr>
          <a:lstStyle/>
          <a:p>
            <a:r>
              <a:rPr lang="es-MX" sz="3000" dirty="0"/>
              <a:t>Un modelo de ecuaciones estructurales consta de dos partes fundamentales: el modelo de medida y el modelo de relaciones estructurales.</a:t>
            </a:r>
          </a:p>
          <a:p>
            <a:r>
              <a:rPr lang="es-MX" sz="3000" b="1" dirty="0"/>
              <a:t>Modelo de medida. </a:t>
            </a:r>
            <a:r>
              <a:rPr lang="es-MX" sz="3000" dirty="0"/>
              <a:t>Contiene la manera en que cada constructo latente está medido mediante sus indicadores observables, los errores que afectan a las mediciones y las relaciones que se espera encontrar entre los constructos cuando éstos estén relacionados entre sí.</a:t>
            </a:r>
          </a:p>
          <a:p>
            <a:r>
              <a:rPr lang="es-MX" sz="3000" b="1" dirty="0"/>
              <a:t>Modelo de relaciones estructurales. </a:t>
            </a:r>
            <a:r>
              <a:rPr lang="es-MX" sz="3000" dirty="0"/>
              <a:t>Contiene los efectos y las relaciones entre los constructos, es similar a un modelo de regresión.</a:t>
            </a:r>
          </a:p>
          <a:p>
            <a:pPr marL="114300" indent="0">
              <a:buNone/>
            </a:pPr>
            <a:endParaRPr lang="es-MX" sz="3000" dirty="0"/>
          </a:p>
          <a:p>
            <a:endParaRPr lang="es-MX" dirty="0"/>
          </a:p>
        </p:txBody>
      </p:sp>
    </p:spTree>
    <p:extLst>
      <p:ext uri="{BB962C8B-B14F-4D97-AF65-F5344CB8AC3E}">
        <p14:creationId xmlns:p14="http://schemas.microsoft.com/office/powerpoint/2010/main" val="1525820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Acuerdos y definiciones</a:t>
            </a:r>
          </a:p>
        </p:txBody>
      </p:sp>
      <p:sp>
        <p:nvSpPr>
          <p:cNvPr id="3" name="2 Marcador de contenido"/>
          <p:cNvSpPr>
            <a:spLocks noGrp="1"/>
          </p:cNvSpPr>
          <p:nvPr>
            <p:ph idx="1"/>
          </p:nvPr>
        </p:nvSpPr>
        <p:spPr>
          <a:xfrm>
            <a:off x="457200" y="1600200"/>
            <a:ext cx="7931224" cy="4800600"/>
          </a:xfrm>
        </p:spPr>
        <p:txBody>
          <a:bodyPr>
            <a:noAutofit/>
          </a:bodyPr>
          <a:lstStyle/>
          <a:p>
            <a:r>
              <a:rPr lang="es-MX" sz="3200" dirty="0"/>
              <a:t>Para representar un modelo causal y las relaciones que se desea incluir se acostumbra utilizar diagramas similares a los diagramas de flujo. Estos diagramas de denominan diagramas causales, gráficos de rutas o diagramas estructurales.</a:t>
            </a:r>
          </a:p>
          <a:p>
            <a:r>
              <a:rPr lang="es-MX" sz="3200" dirty="0"/>
              <a:t>Los diagramas estructurales siguen algunos acuerdos particulares que es necesario conocer para derivar las ecuaciones correspondientes.</a:t>
            </a:r>
          </a:p>
          <a:p>
            <a:endParaRPr lang="es-MX" sz="3200" dirty="0"/>
          </a:p>
        </p:txBody>
      </p:sp>
    </p:spTree>
    <p:extLst>
      <p:ext uri="{BB962C8B-B14F-4D97-AF65-F5344CB8AC3E}">
        <p14:creationId xmlns:p14="http://schemas.microsoft.com/office/powerpoint/2010/main" val="1833297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Ecuaciones estructurales</a:t>
            </a:r>
          </a:p>
        </p:txBody>
      </p:sp>
      <p:sp>
        <p:nvSpPr>
          <p:cNvPr id="3" name="2 Marcador de contenido"/>
          <p:cNvSpPr>
            <a:spLocks noGrp="1"/>
          </p:cNvSpPr>
          <p:nvPr>
            <p:ph idx="1"/>
          </p:nvPr>
        </p:nvSpPr>
        <p:spPr/>
        <p:txBody>
          <a:bodyPr>
            <a:normAutofit/>
          </a:bodyPr>
          <a:lstStyle/>
          <a:p>
            <a:r>
              <a:rPr lang="es-MX" sz="3200" b="1" dirty="0"/>
              <a:t>Ecuaciones estructurales (SEM):</a:t>
            </a:r>
            <a:r>
              <a:rPr lang="es-MX" sz="3200" dirty="0"/>
              <a:t> Son una familia de modelos estadísticos multivariantes que permiten estimar el efecto y las relaciones entre múltiples variables. Estos modelos nacen por la necesidad de dar mayor flexibilidad a los modelos de regresión. </a:t>
            </a:r>
          </a:p>
          <a:p>
            <a:r>
              <a:rPr lang="es-MX" sz="3200" dirty="0"/>
              <a:t>SEM= </a:t>
            </a:r>
            <a:r>
              <a:rPr lang="es-MX" sz="3200" dirty="0" err="1"/>
              <a:t>Structural</a:t>
            </a:r>
            <a:r>
              <a:rPr lang="es-MX" sz="3200" dirty="0"/>
              <a:t> </a:t>
            </a:r>
            <a:r>
              <a:rPr lang="es-MX" sz="3200" dirty="0" err="1"/>
              <a:t>Equation</a:t>
            </a:r>
            <a:r>
              <a:rPr lang="es-MX" sz="3200" dirty="0"/>
              <a:t> </a:t>
            </a:r>
            <a:r>
              <a:rPr lang="es-MX" sz="3200" dirty="0" err="1"/>
              <a:t>Models</a:t>
            </a:r>
            <a:r>
              <a:rPr lang="es-MX" sz="3200" dirty="0"/>
              <a:t> </a:t>
            </a:r>
          </a:p>
          <a:p>
            <a:pPr marL="114300" indent="0">
              <a:buNone/>
            </a:pPr>
            <a:endParaRPr lang="es-MX" sz="3200" dirty="0"/>
          </a:p>
          <a:p>
            <a:endParaRPr lang="es-MX" sz="3200" dirty="0"/>
          </a:p>
        </p:txBody>
      </p:sp>
    </p:spTree>
    <p:extLst>
      <p:ext uri="{BB962C8B-B14F-4D97-AF65-F5344CB8AC3E}">
        <p14:creationId xmlns:p14="http://schemas.microsoft.com/office/powerpoint/2010/main" val="89149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60648"/>
            <a:ext cx="7620000" cy="6192688"/>
          </a:xfrm>
        </p:spPr>
        <p:txBody>
          <a:bodyPr>
            <a:noAutofit/>
          </a:bodyPr>
          <a:lstStyle/>
          <a:p>
            <a:r>
              <a:rPr lang="es-MX" sz="3200" dirty="0"/>
              <a:t>1. Las variables observadas se representan en rectángulos.</a:t>
            </a:r>
          </a:p>
          <a:p>
            <a:r>
              <a:rPr lang="es-MX" sz="3200" dirty="0"/>
              <a:t>2. las variables no observables (latentes) se representan encerradas en óvalos o círculos.</a:t>
            </a:r>
          </a:p>
          <a:p>
            <a:r>
              <a:rPr lang="es-MX" sz="3200" dirty="0"/>
              <a:t>3. Los errores se representan sin rectángulo ni círculos.</a:t>
            </a:r>
          </a:p>
          <a:p>
            <a:r>
              <a:rPr lang="es-MX" sz="3200" dirty="0"/>
              <a:t>4. Las relaciones bidireccionales (correlaciones y covarianzas) se representan como vectores curvos con una flecha en cada extremo.</a:t>
            </a:r>
          </a:p>
          <a:p>
            <a:endParaRPr lang="es-MX" sz="2800" dirty="0"/>
          </a:p>
        </p:txBody>
      </p:sp>
    </p:spTree>
    <p:extLst>
      <p:ext uri="{BB962C8B-B14F-4D97-AF65-F5344CB8AC3E}">
        <p14:creationId xmlns:p14="http://schemas.microsoft.com/office/powerpoint/2010/main" val="3246521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60648"/>
            <a:ext cx="7620000" cy="6192688"/>
          </a:xfrm>
        </p:spPr>
        <p:txBody>
          <a:bodyPr>
            <a:noAutofit/>
          </a:bodyPr>
          <a:lstStyle/>
          <a:p>
            <a:r>
              <a:rPr lang="es-MX" sz="3200" dirty="0"/>
              <a:t>5. Cualquier efecto estructural se representa con una flecha recta, cuyo origen en la variable predictora y cuyo final es la variable dependiente.</a:t>
            </a:r>
          </a:p>
          <a:p>
            <a:r>
              <a:rPr lang="es-MX" sz="3200" dirty="0"/>
              <a:t>6. Los parámetros del modelo se representan sobre la flecha correspondiente.</a:t>
            </a:r>
          </a:p>
          <a:p>
            <a:r>
              <a:rPr lang="es-MX" sz="3200" dirty="0"/>
              <a:t>7. Cualquier variable que reciba efecto de otras variables del modelo deberá incluir también un  término de error.</a:t>
            </a:r>
          </a:p>
          <a:p>
            <a:endParaRPr lang="es-MX" sz="3200" dirty="0"/>
          </a:p>
        </p:txBody>
      </p:sp>
    </p:spTree>
    <p:extLst>
      <p:ext uri="{BB962C8B-B14F-4D97-AF65-F5344CB8AC3E}">
        <p14:creationId xmlns:p14="http://schemas.microsoft.com/office/powerpoint/2010/main" val="2930328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7620000" cy="1143000"/>
          </a:xfrm>
        </p:spPr>
        <p:txBody>
          <a:bodyPr/>
          <a:lstStyle/>
          <a:p>
            <a:pPr algn="ctr"/>
            <a:r>
              <a:rPr lang="es-MX" sz="4000" b="1" dirty="0"/>
              <a:t>Pasos en la elaboración de un modelo</a:t>
            </a:r>
            <a:br>
              <a:rPr lang="es-MX" dirty="0"/>
            </a:br>
            <a:endParaRPr lang="es-MX" dirty="0"/>
          </a:p>
        </p:txBody>
      </p:sp>
      <p:sp>
        <p:nvSpPr>
          <p:cNvPr id="3" name="2 Marcador de contenido"/>
          <p:cNvSpPr>
            <a:spLocks noGrp="1"/>
          </p:cNvSpPr>
          <p:nvPr>
            <p:ph idx="1"/>
          </p:nvPr>
        </p:nvSpPr>
        <p:spPr>
          <a:xfrm>
            <a:off x="29072" y="1691680"/>
            <a:ext cx="8496944" cy="5517232"/>
          </a:xfrm>
        </p:spPr>
        <p:txBody>
          <a:bodyPr>
            <a:noAutofit/>
          </a:bodyPr>
          <a:lstStyle/>
          <a:p>
            <a:r>
              <a:rPr lang="es-MX" sz="3200" dirty="0"/>
              <a:t>La estimación de un modelo empieza con la teoría que lo sustenta. La teoría debe estar formulada de manera que se pueda poner a prueba con datos reales. En concreto debe contener las variables que se consideran importantes y que deben medirse a los sujetos. El modelo teórico debe especificar las relaciones que se espera encontrar entre las variables (Correlaciones, efectos directos e indirectos).</a:t>
            </a:r>
          </a:p>
          <a:p>
            <a:endParaRPr lang="es-MX" sz="2800" dirty="0"/>
          </a:p>
          <a:p>
            <a:endParaRPr lang="es-MX" sz="2800" dirty="0"/>
          </a:p>
        </p:txBody>
      </p:sp>
    </p:spTree>
    <p:extLst>
      <p:ext uri="{BB962C8B-B14F-4D97-AF65-F5344CB8AC3E}">
        <p14:creationId xmlns:p14="http://schemas.microsoft.com/office/powerpoint/2010/main" val="2268204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7620000" cy="1143000"/>
          </a:xfrm>
        </p:spPr>
        <p:txBody>
          <a:bodyPr/>
          <a:lstStyle/>
          <a:p>
            <a:pPr algn="ctr"/>
            <a:r>
              <a:rPr lang="es-MX" sz="4000" b="1" dirty="0"/>
              <a:t>Pasos en la elaboración de un modelo</a:t>
            </a:r>
            <a:br>
              <a:rPr lang="es-MX" dirty="0"/>
            </a:br>
            <a:endParaRPr lang="es-MX" dirty="0"/>
          </a:p>
        </p:txBody>
      </p:sp>
      <p:sp>
        <p:nvSpPr>
          <p:cNvPr id="3" name="2 Marcador de contenido"/>
          <p:cNvSpPr>
            <a:spLocks noGrp="1"/>
          </p:cNvSpPr>
          <p:nvPr>
            <p:ph idx="1"/>
          </p:nvPr>
        </p:nvSpPr>
        <p:spPr>
          <a:xfrm>
            <a:off x="29072" y="1556792"/>
            <a:ext cx="8496944" cy="5517232"/>
          </a:xfrm>
        </p:spPr>
        <p:txBody>
          <a:bodyPr>
            <a:noAutofit/>
          </a:bodyPr>
          <a:lstStyle/>
          <a:p>
            <a:r>
              <a:rPr lang="es-MX" sz="3200" dirty="0"/>
              <a:t>Lo normal es formular el modelo en formato gráfico; a partir de ahí es fácil identificar las ecuaciones y los parámetros.</a:t>
            </a:r>
          </a:p>
          <a:p>
            <a:endParaRPr lang="es-MX" sz="2800" dirty="0"/>
          </a:p>
          <a:p>
            <a:endParaRPr lang="es-MX" sz="2800" dirty="0"/>
          </a:p>
        </p:txBody>
      </p:sp>
    </p:spTree>
    <p:extLst>
      <p:ext uri="{BB962C8B-B14F-4D97-AF65-F5344CB8AC3E}">
        <p14:creationId xmlns:p14="http://schemas.microsoft.com/office/powerpoint/2010/main" val="580158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7620000" cy="1143000"/>
          </a:xfrm>
        </p:spPr>
        <p:txBody>
          <a:bodyPr/>
          <a:lstStyle/>
          <a:p>
            <a:pPr algn="ctr"/>
            <a:r>
              <a:rPr lang="es-MX" dirty="0"/>
              <a:t>Tipos de relaciones</a:t>
            </a:r>
          </a:p>
        </p:txBody>
      </p:sp>
      <p:sp>
        <p:nvSpPr>
          <p:cNvPr id="3" name="2 Marcador de contenido"/>
          <p:cNvSpPr>
            <a:spLocks noGrp="1"/>
          </p:cNvSpPr>
          <p:nvPr>
            <p:ph idx="1"/>
          </p:nvPr>
        </p:nvSpPr>
        <p:spPr>
          <a:xfrm>
            <a:off x="251520" y="1124744"/>
            <a:ext cx="8280920" cy="5733256"/>
          </a:xfrm>
        </p:spPr>
        <p:txBody>
          <a:bodyPr>
            <a:noAutofit/>
          </a:bodyPr>
          <a:lstStyle/>
          <a:p>
            <a:pPr marL="114300" indent="0" algn="ctr">
              <a:buNone/>
            </a:pPr>
            <a:r>
              <a:rPr lang="es-MX" sz="3200" b="1" dirty="0"/>
              <a:t>Covariación y causalidad</a:t>
            </a:r>
            <a:endParaRPr lang="es-MX" sz="3200" dirty="0"/>
          </a:p>
          <a:p>
            <a:r>
              <a:rPr lang="es-MX" sz="3200" b="1" dirty="0"/>
              <a:t>Covariación</a:t>
            </a:r>
            <a:r>
              <a:rPr lang="es-MX" sz="3200" dirty="0"/>
              <a:t>: Se dice que dos fenómenos covarian o que están relacionados, cuando al observar una mayor cantidad de uno de los fenómenos también se observa una mayor cantidad en el otro (o menor si la relación es negativa). Así por ejemplo cuando decimos que la aptitud y el rendimiento correlacionan entre sí, se espera que los sujetos con mayor nivel de aptitud manifiesten un mayor rendimiento y viceversa.</a:t>
            </a:r>
          </a:p>
        </p:txBody>
      </p:sp>
    </p:spTree>
    <p:extLst>
      <p:ext uri="{BB962C8B-B14F-4D97-AF65-F5344CB8AC3E}">
        <p14:creationId xmlns:p14="http://schemas.microsoft.com/office/powerpoint/2010/main" val="384951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548680"/>
            <a:ext cx="8136904" cy="5852120"/>
          </a:xfrm>
        </p:spPr>
        <p:txBody>
          <a:bodyPr>
            <a:normAutofit/>
          </a:bodyPr>
          <a:lstStyle/>
          <a:p>
            <a:r>
              <a:rPr lang="es-MX" sz="3200" dirty="0"/>
              <a:t>Si la covarianza es &gt; 0 las variables varían en el mismo sentido. </a:t>
            </a:r>
          </a:p>
          <a:p>
            <a:pPr marL="114300" indent="0" algn="ctr">
              <a:buNone/>
            </a:pPr>
            <a:r>
              <a:rPr lang="es-MX" sz="3200" dirty="0"/>
              <a:t>Ejemplo </a:t>
            </a:r>
          </a:p>
          <a:p>
            <a:pPr marL="114300" indent="0">
              <a:buNone/>
            </a:pPr>
            <a:r>
              <a:rPr lang="es-MX" sz="3200" dirty="0"/>
              <a:t>x= renta familiar : y= número de autos en la familia.</a:t>
            </a:r>
          </a:p>
          <a:p>
            <a:r>
              <a:rPr lang="es-MX" sz="3200" dirty="0"/>
              <a:t>Si la covarianza es &lt; 0 las variables varían en sentido contrario. </a:t>
            </a:r>
          </a:p>
          <a:p>
            <a:pPr marL="114300" indent="0" algn="ctr">
              <a:buNone/>
            </a:pPr>
            <a:r>
              <a:rPr lang="es-MX" sz="3200" dirty="0"/>
              <a:t>Ejemplo</a:t>
            </a:r>
          </a:p>
          <a:p>
            <a:pPr marL="114300" indent="0">
              <a:buNone/>
            </a:pPr>
            <a:r>
              <a:rPr lang="es-MX" sz="3200" dirty="0"/>
              <a:t>x= horas diarias de juego : y= calificación    en examen. </a:t>
            </a:r>
          </a:p>
          <a:p>
            <a:pPr marL="114300" indent="0">
              <a:buNone/>
            </a:pPr>
            <a:endParaRPr lang="es-MX" sz="3200" dirty="0"/>
          </a:p>
          <a:p>
            <a:endParaRPr lang="es-MX" sz="2800" dirty="0"/>
          </a:p>
        </p:txBody>
      </p:sp>
    </p:spTree>
    <p:extLst>
      <p:ext uri="{BB962C8B-B14F-4D97-AF65-F5344CB8AC3E}">
        <p14:creationId xmlns:p14="http://schemas.microsoft.com/office/powerpoint/2010/main" val="25088441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76672"/>
            <a:ext cx="7836024" cy="6048672"/>
          </a:xfrm>
        </p:spPr>
        <p:txBody>
          <a:bodyPr>
            <a:noAutofit/>
          </a:bodyPr>
          <a:lstStyle/>
          <a:p>
            <a:r>
              <a:rPr lang="es-MX" sz="3200" dirty="0"/>
              <a:t>La covariación presenta como inconveniente el hecho de que su valor depende de la escala elegida para los ejes. Es decir la covarianza cambiará si expresamos la altura en centímetros o metros.</a:t>
            </a:r>
          </a:p>
          <a:p>
            <a:r>
              <a:rPr lang="es-MX" sz="3200" dirty="0"/>
              <a:t>Cuando se observa una alta relación (covariación) entre dos variables, no se debe interpretar como una relación causal entre ambas.</a:t>
            </a:r>
          </a:p>
          <a:p>
            <a:pPr marL="114300" indent="0">
              <a:buNone/>
            </a:pPr>
            <a:r>
              <a:rPr lang="es-MX" sz="3200" dirty="0"/>
              <a:t>	</a:t>
            </a:r>
          </a:p>
        </p:txBody>
      </p:sp>
    </p:spTree>
    <p:extLst>
      <p:ext uri="{BB962C8B-B14F-4D97-AF65-F5344CB8AC3E}">
        <p14:creationId xmlns:p14="http://schemas.microsoft.com/office/powerpoint/2010/main" val="36144893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620688"/>
            <a:ext cx="7764016" cy="5400600"/>
          </a:xfrm>
        </p:spPr>
        <p:txBody>
          <a:bodyPr/>
          <a:lstStyle/>
          <a:p>
            <a:r>
              <a:rPr lang="es-MX" sz="3200" dirty="0"/>
              <a:t>Saris dice que si se recolectan datos sobre el número de vehículos y el número de aparatos telefónicos en distintas poblaciones, es seguro que se encontrará una covariación entre ambas variables. Pero no por ello se piensa que un mayor número de vehículos es el causante de que haya un mayor número de aparatos telefónicos.  </a:t>
            </a:r>
          </a:p>
          <a:p>
            <a:endParaRPr lang="es-MX" dirty="0"/>
          </a:p>
          <a:p>
            <a:endParaRPr lang="es-MX" dirty="0"/>
          </a:p>
        </p:txBody>
      </p:sp>
    </p:spTree>
    <p:extLst>
      <p:ext uri="{BB962C8B-B14F-4D97-AF65-F5344CB8AC3E}">
        <p14:creationId xmlns:p14="http://schemas.microsoft.com/office/powerpoint/2010/main" val="2919938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32656"/>
            <a:ext cx="7836024" cy="4800600"/>
          </a:xfrm>
        </p:spPr>
        <p:txBody>
          <a:bodyPr>
            <a:noAutofit/>
          </a:bodyPr>
          <a:lstStyle/>
          <a:p>
            <a:r>
              <a:rPr lang="es-MX" sz="3200" dirty="0"/>
              <a:t>Causalidad: Si se recoge información sobre el número de fumadores en una habitación y la cantidad de humo existente en la habitación, se observara que existe una alta covariación entre ambas variables. La cantidad de fumadores causa la cantidad de humo y que los cambios en la cantidad de fumadores causarán un cambio en la en la cantidad de humo.</a:t>
            </a:r>
          </a:p>
          <a:p>
            <a:r>
              <a:rPr lang="es-MX" sz="3200" dirty="0"/>
              <a:t>Si se está estudiando la correlación entre aptitud y rendimiento se deberá representar como una flecha curva entre ambas variables. </a:t>
            </a:r>
          </a:p>
          <a:p>
            <a:endParaRPr lang="es-MX" sz="2800" dirty="0"/>
          </a:p>
        </p:txBody>
      </p:sp>
    </p:spTree>
    <p:extLst>
      <p:ext uri="{BB962C8B-B14F-4D97-AF65-F5344CB8AC3E}">
        <p14:creationId xmlns:p14="http://schemas.microsoft.com/office/powerpoint/2010/main" val="3142020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7620000" cy="4800600"/>
          </a:xfrm>
        </p:spPr>
        <p:txBody>
          <a:bodyPr>
            <a:normAutofit/>
          </a:bodyPr>
          <a:lstStyle/>
          <a:p>
            <a:r>
              <a:rPr lang="es-ES" sz="3200" dirty="0"/>
              <a:t>La relación causal entre el número de fumadores y la cantidad de humo se representa como un vector que apunta de la causa hacia el efecto.</a:t>
            </a:r>
            <a:endParaRPr lang="es-MX" sz="3200" dirty="0"/>
          </a:p>
          <a:p>
            <a:endParaRPr lang="es-MX" sz="2800" dirty="0"/>
          </a:p>
        </p:txBody>
      </p:sp>
      <p:pic>
        <p:nvPicPr>
          <p:cNvPr id="4" name="3 Marcador de contenido"/>
          <p:cNvPicPr>
            <a:picLocks/>
          </p:cNvPicPr>
          <p:nvPr/>
        </p:nvPicPr>
        <p:blipFill>
          <a:blip r:embed="rId2">
            <a:extLst>
              <a:ext uri="{28A0092B-C50C-407E-A947-70E740481C1C}">
                <a14:useLocalDpi xmlns:a14="http://schemas.microsoft.com/office/drawing/2010/main" val="0"/>
              </a:ext>
            </a:extLst>
          </a:blip>
          <a:stretch>
            <a:fillRect/>
          </a:stretch>
        </p:blipFill>
        <p:spPr>
          <a:xfrm>
            <a:off x="1331640" y="3356992"/>
            <a:ext cx="5688632" cy="244827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2805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lstStyle/>
          <a:p>
            <a:r>
              <a:rPr lang="es-MX" sz="3200" dirty="0"/>
              <a:t>Regresión múltiple, análisis factorial, varianza, discriminante, tienen la limitación que solo pueden examinar una relación al mismo tiempo.</a:t>
            </a:r>
          </a:p>
          <a:p>
            <a:r>
              <a:rPr lang="es-MX" sz="3200" dirty="0"/>
              <a:t>SEM examina una serie de relaciones de dependencia, es útil cuando una variable de pendiente se convierte en variable independiente en ulteriores relaciones de dependencia.</a:t>
            </a:r>
          </a:p>
          <a:p>
            <a:endParaRPr lang="es-MX" dirty="0"/>
          </a:p>
        </p:txBody>
      </p:sp>
    </p:spTree>
    <p:extLst>
      <p:ext uri="{BB962C8B-B14F-4D97-AF65-F5344CB8AC3E}">
        <p14:creationId xmlns:p14="http://schemas.microsoft.com/office/powerpoint/2010/main" val="217813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Relación espuria</a:t>
            </a:r>
          </a:p>
        </p:txBody>
      </p:sp>
      <p:sp>
        <p:nvSpPr>
          <p:cNvPr id="3" name="2 Marcador de contenido"/>
          <p:cNvSpPr>
            <a:spLocks noGrp="1"/>
          </p:cNvSpPr>
          <p:nvPr>
            <p:ph idx="1"/>
          </p:nvPr>
        </p:nvSpPr>
        <p:spPr/>
        <p:txBody>
          <a:bodyPr>
            <a:normAutofit fontScale="92500"/>
          </a:bodyPr>
          <a:lstStyle/>
          <a:p>
            <a:r>
              <a:rPr lang="es-ES" sz="3500" dirty="0"/>
              <a:t>En una relación espuria la relación comprende al menos tres variables. Una relación espuria se refiere a la existencia de </a:t>
            </a:r>
            <a:r>
              <a:rPr lang="es-ES" sz="3500" dirty="0" err="1"/>
              <a:t>covariación</a:t>
            </a:r>
            <a:r>
              <a:rPr lang="es-ES" sz="3500" dirty="0"/>
              <a:t> entre dos variables que es debida, total o parcialmente, a la relación común de ambas variables con una tercera. Un ejemplo típico de relación espuria es la que se da entre estatura e inteligencia entre los preescolares</a:t>
            </a:r>
            <a:r>
              <a:rPr lang="es-ES" dirty="0"/>
              <a:t>. </a:t>
            </a:r>
            <a:endParaRPr lang="es-MX" dirty="0"/>
          </a:p>
        </p:txBody>
      </p:sp>
    </p:spTree>
    <p:extLst>
      <p:ext uri="{BB962C8B-B14F-4D97-AF65-F5344CB8AC3E}">
        <p14:creationId xmlns:p14="http://schemas.microsoft.com/office/powerpoint/2010/main" val="3468152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0568"/>
            <a:ext cx="7620000" cy="4800600"/>
          </a:xfrm>
        </p:spPr>
        <p:txBody>
          <a:bodyPr/>
          <a:lstStyle/>
          <a:p>
            <a:r>
              <a:rPr lang="es-ES" sz="3200" dirty="0"/>
              <a:t>Si se miden ambas variables es muy probable que se encuentre una relación alta entre ellas; sin embargo a nadie se le ocurre pensar que la estatura causa la inteligencia. Existe una tercera variable, el desarrollo del niño (la edad) que es causa de ambas variables y que hace que se observe esa relación.</a:t>
            </a:r>
            <a:endParaRPr lang="es-MX" sz="3200" dirty="0"/>
          </a:p>
          <a:p>
            <a:endParaRPr lang="es-MX"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1791033" y="4725144"/>
            <a:ext cx="4973022" cy="158417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435732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Relación directa o indirecta</a:t>
            </a:r>
          </a:p>
        </p:txBody>
      </p:sp>
      <p:sp>
        <p:nvSpPr>
          <p:cNvPr id="3" name="2 Marcador de contenido"/>
          <p:cNvSpPr>
            <a:spLocks noGrp="1"/>
          </p:cNvSpPr>
          <p:nvPr>
            <p:ph idx="1"/>
          </p:nvPr>
        </p:nvSpPr>
        <p:spPr>
          <a:xfrm>
            <a:off x="457200" y="1417638"/>
            <a:ext cx="7620000" cy="5179714"/>
          </a:xfrm>
        </p:spPr>
        <p:txBody>
          <a:bodyPr>
            <a:noAutofit/>
          </a:bodyPr>
          <a:lstStyle/>
          <a:p>
            <a:r>
              <a:rPr lang="es-ES" sz="3200" dirty="0"/>
              <a:t>Uno de los atractivos del SEM es que permite estimar el efecto indirecto y total que puede tener una variable sobre otra y no solo el directo como en regresión lineal.</a:t>
            </a:r>
            <a:endParaRPr lang="es-MX" sz="3200" dirty="0"/>
          </a:p>
          <a:p>
            <a:r>
              <a:rPr lang="es-ES" sz="3200" dirty="0"/>
              <a:t>Efecto directo: Es la influencia que tiene una variable sobre otra, que se da de manera directa dentro del diagrama de trayectorias (por medio de la flecha que une las dos variables. </a:t>
            </a:r>
            <a:endParaRPr lang="es-MX" sz="3200" dirty="0"/>
          </a:p>
          <a:p>
            <a:endParaRPr lang="es-MX" sz="2800" dirty="0"/>
          </a:p>
        </p:txBody>
      </p:sp>
    </p:spTree>
    <p:extLst>
      <p:ext uri="{BB962C8B-B14F-4D97-AF65-F5344CB8AC3E}">
        <p14:creationId xmlns:p14="http://schemas.microsoft.com/office/powerpoint/2010/main" val="16816459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76672"/>
            <a:ext cx="7620000" cy="5544616"/>
          </a:xfrm>
        </p:spPr>
        <p:txBody>
          <a:bodyPr>
            <a:noAutofit/>
          </a:bodyPr>
          <a:lstStyle/>
          <a:p>
            <a:r>
              <a:rPr lang="es-ES" sz="3200" dirty="0"/>
              <a:t>Efecto indirecto: es la influencia que tiene una variable sobre otra, pero en cuya trayectoria hay al menos otra variable intermedia que las une.</a:t>
            </a:r>
            <a:endParaRPr lang="es-MX" sz="3200" dirty="0"/>
          </a:p>
          <a:p>
            <a:r>
              <a:rPr lang="es-ES" sz="3200" dirty="0"/>
              <a:t>Efecto total: Es la suma del efecto directo e indirecto, permite cuantificar el cambio que se observa en la variable en que se produjo el efecto (la que recibe la flecha) inducido por un cambio en la variable que lo causó (variable de la que sale la flecha).</a:t>
            </a:r>
            <a:endParaRPr lang="es-MX" sz="3200" dirty="0"/>
          </a:p>
          <a:p>
            <a:endParaRPr lang="es-MX" sz="3200" dirty="0"/>
          </a:p>
        </p:txBody>
      </p:sp>
    </p:spTree>
    <p:extLst>
      <p:ext uri="{BB962C8B-B14F-4D97-AF65-F5344CB8AC3E}">
        <p14:creationId xmlns:p14="http://schemas.microsoft.com/office/powerpoint/2010/main" val="31570315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836712"/>
            <a:ext cx="7620000" cy="4800600"/>
          </a:xfrm>
        </p:spPr>
        <p:txBody>
          <a:bodyPr>
            <a:normAutofit/>
          </a:bodyPr>
          <a:lstStyle/>
          <a:p>
            <a:r>
              <a:rPr lang="es-ES" sz="3200" dirty="0"/>
              <a:t>Una relación causal indirecta implica la presencia de tres variables. Existe una relación indirecta entre dos variables cuando una tercera variable modula o mediatiza el efecto entre ambas. Es decir cuando el efecto entre la primera y la segunda pasa a través de una tercera.</a:t>
            </a:r>
            <a:endParaRPr lang="es-MX" sz="3200" dirty="0"/>
          </a:p>
          <a:p>
            <a:endParaRPr lang="es-MX" sz="2800" dirty="0"/>
          </a:p>
        </p:txBody>
      </p:sp>
      <p:graphicFrame>
        <p:nvGraphicFramePr>
          <p:cNvPr id="5" name="4 Diagrama"/>
          <p:cNvGraphicFramePr/>
          <p:nvPr>
            <p:extLst>
              <p:ext uri="{D42A27DB-BD31-4B8C-83A1-F6EECF244321}">
                <p14:modId xmlns:p14="http://schemas.microsoft.com/office/powerpoint/2010/main" val="3460831551"/>
              </p:ext>
            </p:extLst>
          </p:nvPr>
        </p:nvGraphicFramePr>
        <p:xfrm>
          <a:off x="1259632" y="335699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16003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7205"/>
            <a:ext cx="7620000" cy="4800600"/>
          </a:xfrm>
        </p:spPr>
        <p:txBody>
          <a:bodyPr>
            <a:normAutofit/>
          </a:bodyPr>
          <a:lstStyle/>
          <a:p>
            <a:r>
              <a:rPr lang="es-ES" sz="3200" dirty="0"/>
              <a:t>El modelo de la figura propone que existe un efecto directo de la aptitud sobre la motivación y de la motivación sobre el rendimiento. Además, existe un efecto indirecto entre la aptitud y el rendimiento.</a:t>
            </a:r>
            <a:endParaRPr lang="es-MX" sz="3200" dirty="0"/>
          </a:p>
          <a:p>
            <a:r>
              <a:rPr lang="es-ES" sz="3200" dirty="0"/>
              <a:t>La existencia de un efecto indirecto entre dos variables no anula la posibilidad de que también exista un efecto directo entre ellas.</a:t>
            </a:r>
            <a:endParaRPr lang="es-MX" sz="3200" dirty="0"/>
          </a:p>
          <a:p>
            <a:endParaRPr lang="es-MX" sz="3200" dirty="0"/>
          </a:p>
        </p:txBody>
      </p:sp>
      <p:pic>
        <p:nvPicPr>
          <p:cNvPr id="6" name="5 Imagen"/>
          <p:cNvPicPr/>
          <p:nvPr/>
        </p:nvPicPr>
        <p:blipFill>
          <a:blip r:embed="rId2">
            <a:extLst>
              <a:ext uri="{28A0092B-C50C-407E-A947-70E740481C1C}">
                <a14:useLocalDpi xmlns:a14="http://schemas.microsoft.com/office/drawing/2010/main" val="0"/>
              </a:ext>
            </a:extLst>
          </a:blip>
          <a:stretch>
            <a:fillRect/>
          </a:stretch>
        </p:blipFill>
        <p:spPr>
          <a:xfrm>
            <a:off x="1475656" y="4817007"/>
            <a:ext cx="5040560" cy="197492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1680755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dirty="0"/>
              <a:t>Identificación del modelo de ecuación estructural para el análisis de secuencia</a:t>
            </a:r>
          </a:p>
        </p:txBody>
      </p:sp>
      <p:sp>
        <p:nvSpPr>
          <p:cNvPr id="3" name="2 Marcador de contenido"/>
          <p:cNvSpPr>
            <a:spLocks noGrp="1"/>
          </p:cNvSpPr>
          <p:nvPr>
            <p:ph idx="1"/>
          </p:nvPr>
        </p:nvSpPr>
        <p:spPr>
          <a:xfrm>
            <a:off x="467544" y="1700808"/>
            <a:ext cx="7620000" cy="4800600"/>
          </a:xfrm>
        </p:spPr>
        <p:txBody>
          <a:bodyPr>
            <a:normAutofit/>
          </a:bodyPr>
          <a:lstStyle/>
          <a:p>
            <a:r>
              <a:rPr lang="es-ES" sz="3200" dirty="0"/>
              <a:t>Para representar mejor las relaciones de interdependencia, se crea una representación gráfica que se denomina diagrama de secuencias. Las flechas directas señalan el impacto de las variables independientes sobre las dependientes y las flechas curvas señalan la correlación entre variable, igual que la </a:t>
            </a:r>
            <a:r>
              <a:rPr lang="es-ES" sz="3200" dirty="0" err="1"/>
              <a:t>multicolinealidad</a:t>
            </a:r>
            <a:r>
              <a:rPr lang="es-ES" sz="3200" dirty="0"/>
              <a:t> en la regresión múltiple.</a:t>
            </a:r>
            <a:endParaRPr lang="es-MX" sz="3200" dirty="0"/>
          </a:p>
          <a:p>
            <a:endParaRPr lang="es-MX" sz="3200" dirty="0"/>
          </a:p>
        </p:txBody>
      </p:sp>
    </p:spTree>
    <p:extLst>
      <p:ext uri="{BB962C8B-B14F-4D97-AF65-F5344CB8AC3E}">
        <p14:creationId xmlns:p14="http://schemas.microsoft.com/office/powerpoint/2010/main" val="12330399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899592" y="764704"/>
            <a:ext cx="6447136" cy="542853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0466374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ES" sz="3200" b="1" dirty="0"/>
              <a:t>Variables independientes: </a:t>
            </a:r>
            <a:r>
              <a:rPr lang="es-ES" sz="3200" dirty="0"/>
              <a:t>Compañerismo + entorno, satisfacción con nivel </a:t>
            </a:r>
            <a:r>
              <a:rPr lang="es-ES" sz="3200"/>
              <a:t>de sueldo </a:t>
            </a:r>
            <a:r>
              <a:rPr lang="es-ES" sz="3200" dirty="0"/>
              <a:t>y satisfacción + lealtad.</a:t>
            </a:r>
            <a:endParaRPr lang="es-MX" sz="3200" dirty="0"/>
          </a:p>
          <a:p>
            <a:r>
              <a:rPr lang="es-ES" sz="3200" b="1" dirty="0"/>
              <a:t>Variables dependientes: </a:t>
            </a:r>
            <a:r>
              <a:rPr lang="es-ES" sz="3200" dirty="0"/>
              <a:t>Satisfacción con el trabajo, lealtad a la organización, probabilidad de movilidad.</a:t>
            </a:r>
            <a:endParaRPr lang="es-MX" sz="3200" dirty="0"/>
          </a:p>
          <a:p>
            <a:endParaRPr lang="es-MX" dirty="0"/>
          </a:p>
        </p:txBody>
      </p:sp>
    </p:spTree>
    <p:extLst>
      <p:ext uri="{BB962C8B-B14F-4D97-AF65-F5344CB8AC3E}">
        <p14:creationId xmlns:p14="http://schemas.microsoft.com/office/powerpoint/2010/main" val="21274460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Aplicación del análisis de secuencias</a:t>
            </a:r>
          </a:p>
        </p:txBody>
      </p:sp>
      <p:sp>
        <p:nvSpPr>
          <p:cNvPr id="3" name="2 Marcador de contenido"/>
          <p:cNvSpPr>
            <a:spLocks noGrp="1"/>
          </p:cNvSpPr>
          <p:nvPr>
            <p:ph idx="1"/>
          </p:nvPr>
        </p:nvSpPr>
        <p:spPr/>
        <p:txBody>
          <a:bodyPr/>
          <a:lstStyle/>
          <a:p>
            <a:r>
              <a:rPr lang="es-ES" sz="3200" dirty="0"/>
              <a:t>Se ha elegido una parte del diagrama de secuencias donde la variable dependiente satisfacción del trabajo tiene como variables independientes, actitud de compañerismo (x</a:t>
            </a:r>
            <a:r>
              <a:rPr lang="es-ES" sz="3200" baseline="-25000" dirty="0"/>
              <a:t>1</a:t>
            </a:r>
            <a:r>
              <a:rPr lang="es-ES" sz="3200" dirty="0"/>
              <a:t>) y entorno de trabajo (x</a:t>
            </a:r>
            <a:r>
              <a:rPr lang="es-ES" sz="3200" baseline="-25000" dirty="0"/>
              <a:t>2</a:t>
            </a:r>
            <a:r>
              <a:rPr lang="es-ES" sz="3200" dirty="0"/>
              <a:t>).</a:t>
            </a:r>
            <a:endParaRPr lang="es-MX" sz="3200" dirty="0"/>
          </a:p>
          <a:p>
            <a:endParaRPr lang="es-MX" dirty="0"/>
          </a:p>
        </p:txBody>
      </p:sp>
    </p:spTree>
    <p:extLst>
      <p:ext uri="{BB962C8B-B14F-4D97-AF65-F5344CB8AC3E}">
        <p14:creationId xmlns:p14="http://schemas.microsoft.com/office/powerpoint/2010/main" val="412948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lstStyle/>
          <a:p>
            <a:r>
              <a:rPr lang="es-MX" sz="3200" dirty="0"/>
              <a:t>Las técnicas SEM se distinguen: (a) estimación de dependencia múltiple y cruzada, (b) la capacidad de presentar conceptos no observados en estas relaciones y tener en cuenta el error de medida en el proceso de estimación.</a:t>
            </a:r>
          </a:p>
          <a:p>
            <a:r>
              <a:rPr lang="es-MX" sz="3200" dirty="0"/>
              <a:t>SEM estima una serie de ecuaciones de regresión múltiple distintas pero interrelacionadas mediante la especificación del modelo estructural.</a:t>
            </a:r>
          </a:p>
          <a:p>
            <a:endParaRPr lang="es-MX" dirty="0"/>
          </a:p>
        </p:txBody>
      </p:sp>
    </p:spTree>
    <p:extLst>
      <p:ext uri="{BB962C8B-B14F-4D97-AF65-F5344CB8AC3E}">
        <p14:creationId xmlns:p14="http://schemas.microsoft.com/office/powerpoint/2010/main" val="19826257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510703" y="836712"/>
            <a:ext cx="3989289" cy="3384376"/>
          </a:xfrm>
          <a:prstGeom prst="rect">
            <a:avLst/>
          </a:prstGeom>
        </p:spPr>
      </p:pic>
      <p:sp>
        <p:nvSpPr>
          <p:cNvPr id="6" name="Cuadro de texto 2"/>
          <p:cNvSpPr txBox="1">
            <a:spLocks noChangeArrowheads="1"/>
          </p:cNvSpPr>
          <p:nvPr/>
        </p:nvSpPr>
        <p:spPr bwMode="auto">
          <a:xfrm>
            <a:off x="4932040" y="1268760"/>
            <a:ext cx="3384376" cy="2021066"/>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gn="ctr">
              <a:lnSpc>
                <a:spcPct val="115000"/>
              </a:lnSpc>
              <a:spcAft>
                <a:spcPts val="1000"/>
              </a:spcAft>
            </a:pPr>
            <a:r>
              <a:rPr lang="es-MX" sz="1600" b="1" dirty="0">
                <a:effectLst/>
                <a:latin typeface="Calibri"/>
                <a:ea typeface="Calibri"/>
                <a:cs typeface="Times New Roman"/>
              </a:rPr>
              <a:t>Correlaciones </a:t>
            </a:r>
            <a:r>
              <a:rPr lang="es-MX" sz="1600" b="1" dirty="0" err="1">
                <a:effectLst/>
                <a:latin typeface="Calibri"/>
                <a:ea typeface="Calibri"/>
                <a:cs typeface="Times New Roman"/>
              </a:rPr>
              <a:t>bivariantes</a:t>
            </a:r>
            <a:endParaRPr lang="es-MX" sz="1600" b="1" dirty="0">
              <a:effectLst/>
              <a:latin typeface="Calibri"/>
              <a:ea typeface="Calibri"/>
              <a:cs typeface="Times New Roman"/>
            </a:endParaRPr>
          </a:p>
          <a:p>
            <a:pPr>
              <a:lnSpc>
                <a:spcPct val="115000"/>
              </a:lnSpc>
              <a:spcAft>
                <a:spcPts val="1000"/>
              </a:spcAft>
            </a:pPr>
            <a:r>
              <a:rPr lang="es-MX" sz="1600" b="1" dirty="0">
                <a:effectLst/>
                <a:latin typeface="Calibri"/>
                <a:ea typeface="Calibri"/>
                <a:cs typeface="Times New Roman"/>
              </a:rPr>
              <a:t>	X</a:t>
            </a:r>
            <a:r>
              <a:rPr lang="es-MX" sz="1600" b="1" baseline="-25000" dirty="0">
                <a:effectLst/>
                <a:latin typeface="Calibri"/>
                <a:ea typeface="Calibri"/>
                <a:cs typeface="Times New Roman"/>
              </a:rPr>
              <a:t>1</a:t>
            </a:r>
            <a:r>
              <a:rPr lang="es-MX" sz="1600" b="1" dirty="0">
                <a:effectLst/>
                <a:latin typeface="Calibri"/>
                <a:ea typeface="Calibri"/>
                <a:cs typeface="Times New Roman"/>
              </a:rPr>
              <a:t>	x</a:t>
            </a:r>
            <a:r>
              <a:rPr lang="es-MX" sz="1600" b="1" baseline="-25000" dirty="0">
                <a:effectLst/>
                <a:latin typeface="Calibri"/>
                <a:ea typeface="Calibri"/>
                <a:cs typeface="Times New Roman"/>
              </a:rPr>
              <a:t>2</a:t>
            </a:r>
            <a:r>
              <a:rPr lang="es-MX" sz="1600" b="1" dirty="0">
                <a:effectLst/>
                <a:latin typeface="Calibri"/>
                <a:ea typeface="Calibri"/>
                <a:cs typeface="Times New Roman"/>
              </a:rPr>
              <a:t>	y</a:t>
            </a:r>
            <a:r>
              <a:rPr lang="es-MX" sz="1600" b="1" baseline="-25000" dirty="0">
                <a:effectLst/>
                <a:latin typeface="Calibri"/>
                <a:ea typeface="Calibri"/>
                <a:cs typeface="Times New Roman"/>
              </a:rPr>
              <a:t>1</a:t>
            </a:r>
            <a:endParaRPr lang="es-MX" sz="1600" b="1" dirty="0">
              <a:effectLst/>
              <a:latin typeface="Calibri"/>
              <a:ea typeface="Calibri"/>
              <a:cs typeface="Times New Roman"/>
            </a:endParaRPr>
          </a:p>
          <a:p>
            <a:pPr>
              <a:lnSpc>
                <a:spcPct val="115000"/>
              </a:lnSpc>
              <a:spcAft>
                <a:spcPts val="1000"/>
              </a:spcAft>
            </a:pPr>
            <a:r>
              <a:rPr lang="es-MX" sz="1600" b="1" dirty="0">
                <a:effectLst/>
                <a:latin typeface="Calibri"/>
                <a:ea typeface="Calibri"/>
                <a:cs typeface="Times New Roman"/>
              </a:rPr>
              <a:t>X</a:t>
            </a:r>
            <a:r>
              <a:rPr lang="es-MX" sz="1600" b="1" baseline="-25000" dirty="0">
                <a:effectLst/>
                <a:latin typeface="Calibri"/>
                <a:ea typeface="Calibri"/>
                <a:cs typeface="Times New Roman"/>
              </a:rPr>
              <a:t>1	</a:t>
            </a:r>
            <a:r>
              <a:rPr lang="es-MX" sz="1600" b="1" dirty="0">
                <a:effectLst/>
                <a:latin typeface="Calibri"/>
                <a:ea typeface="Calibri"/>
                <a:cs typeface="Times New Roman"/>
              </a:rPr>
              <a:t>1</a:t>
            </a:r>
          </a:p>
          <a:p>
            <a:pPr>
              <a:lnSpc>
                <a:spcPct val="115000"/>
              </a:lnSpc>
              <a:spcAft>
                <a:spcPts val="1000"/>
              </a:spcAft>
            </a:pPr>
            <a:r>
              <a:rPr lang="es-MX" sz="1600" b="1" dirty="0">
                <a:effectLst/>
                <a:latin typeface="Calibri"/>
                <a:ea typeface="Calibri"/>
                <a:cs typeface="Times New Roman"/>
              </a:rPr>
              <a:t>X</a:t>
            </a:r>
            <a:r>
              <a:rPr lang="es-MX" sz="1600" b="1" baseline="-25000" dirty="0">
                <a:effectLst/>
                <a:latin typeface="Calibri"/>
                <a:ea typeface="Calibri"/>
                <a:cs typeface="Times New Roman"/>
              </a:rPr>
              <a:t>2	</a:t>
            </a:r>
            <a:r>
              <a:rPr lang="es-MX" sz="1600" b="1" dirty="0">
                <a:effectLst/>
                <a:latin typeface="Calibri"/>
                <a:ea typeface="Calibri"/>
                <a:cs typeface="Times New Roman"/>
              </a:rPr>
              <a:t>0.50	1</a:t>
            </a:r>
          </a:p>
          <a:p>
            <a:pPr>
              <a:lnSpc>
                <a:spcPct val="115000"/>
              </a:lnSpc>
              <a:spcAft>
                <a:spcPts val="1000"/>
              </a:spcAft>
            </a:pPr>
            <a:r>
              <a:rPr lang="es-MX" sz="1600" b="1" dirty="0">
                <a:effectLst/>
                <a:latin typeface="Calibri"/>
                <a:ea typeface="Calibri"/>
                <a:cs typeface="Times New Roman"/>
              </a:rPr>
              <a:t>Y</a:t>
            </a:r>
            <a:r>
              <a:rPr lang="es-MX" sz="1600" b="1" baseline="-25000" dirty="0">
                <a:effectLst/>
                <a:latin typeface="Calibri"/>
                <a:ea typeface="Calibri"/>
                <a:cs typeface="Times New Roman"/>
              </a:rPr>
              <a:t>1	</a:t>
            </a:r>
            <a:r>
              <a:rPr lang="es-MX" sz="1600" b="1" dirty="0">
                <a:effectLst/>
                <a:latin typeface="Calibri"/>
                <a:ea typeface="Calibri"/>
                <a:cs typeface="Times New Roman"/>
              </a:rPr>
              <a:t>0.60	0.70	1</a:t>
            </a:r>
          </a:p>
        </p:txBody>
      </p:sp>
      <p:sp>
        <p:nvSpPr>
          <p:cNvPr id="7" name="Cuadro de texto 2"/>
          <p:cNvSpPr txBox="1">
            <a:spLocks noChangeArrowheads="1"/>
          </p:cNvSpPr>
          <p:nvPr/>
        </p:nvSpPr>
        <p:spPr bwMode="auto">
          <a:xfrm>
            <a:off x="5796136" y="3429000"/>
            <a:ext cx="2232248" cy="199869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MX" dirty="0">
                <a:effectLst/>
                <a:latin typeface="Calibri"/>
                <a:ea typeface="Calibri"/>
                <a:cs typeface="Times New Roman"/>
              </a:rPr>
              <a:t>Correlaciones como relaciones compuestas</a:t>
            </a:r>
          </a:p>
          <a:p>
            <a:pPr>
              <a:lnSpc>
                <a:spcPct val="115000"/>
              </a:lnSpc>
              <a:spcAft>
                <a:spcPts val="1000"/>
              </a:spcAft>
            </a:pPr>
            <a:r>
              <a:rPr lang="es-MX" dirty="0" err="1">
                <a:effectLst/>
                <a:latin typeface="Calibri"/>
                <a:ea typeface="Calibri"/>
                <a:cs typeface="Times New Roman"/>
              </a:rPr>
              <a:t>Corr</a:t>
            </a:r>
            <a:r>
              <a:rPr lang="es-MX" dirty="0">
                <a:effectLst/>
                <a:latin typeface="Calibri"/>
                <a:ea typeface="Calibri"/>
                <a:cs typeface="Times New Roman"/>
              </a:rPr>
              <a:t> x</a:t>
            </a:r>
            <a:r>
              <a:rPr lang="es-MX" baseline="-25000" dirty="0">
                <a:effectLst/>
                <a:latin typeface="Calibri"/>
                <a:ea typeface="Calibri"/>
                <a:cs typeface="Times New Roman"/>
              </a:rPr>
              <a:t>1</a:t>
            </a:r>
            <a:r>
              <a:rPr lang="es-MX" dirty="0">
                <a:effectLst/>
                <a:latin typeface="Calibri"/>
                <a:ea typeface="Calibri"/>
                <a:cs typeface="Times New Roman"/>
              </a:rPr>
              <a:t>x</a:t>
            </a:r>
            <a:r>
              <a:rPr lang="es-MX" baseline="-25000" dirty="0">
                <a:effectLst/>
                <a:latin typeface="Calibri"/>
                <a:ea typeface="Calibri"/>
                <a:cs typeface="Times New Roman"/>
              </a:rPr>
              <a:t>2 </a:t>
            </a:r>
            <a:r>
              <a:rPr lang="es-MX" dirty="0">
                <a:effectLst/>
                <a:latin typeface="Calibri"/>
                <a:ea typeface="Calibri"/>
                <a:cs typeface="Times New Roman"/>
              </a:rPr>
              <a:t>=A</a:t>
            </a:r>
          </a:p>
          <a:p>
            <a:pPr>
              <a:lnSpc>
                <a:spcPct val="115000"/>
              </a:lnSpc>
              <a:spcAft>
                <a:spcPts val="1000"/>
              </a:spcAft>
            </a:pPr>
            <a:r>
              <a:rPr lang="es-MX" dirty="0" err="1">
                <a:effectLst/>
                <a:latin typeface="Calibri"/>
                <a:ea typeface="Calibri"/>
                <a:cs typeface="Times New Roman"/>
              </a:rPr>
              <a:t>Corr</a:t>
            </a:r>
            <a:r>
              <a:rPr lang="es-MX" dirty="0">
                <a:effectLst/>
                <a:latin typeface="Calibri"/>
                <a:ea typeface="Calibri"/>
                <a:cs typeface="Times New Roman"/>
              </a:rPr>
              <a:t> x</a:t>
            </a:r>
            <a:r>
              <a:rPr lang="es-MX" baseline="-25000" dirty="0">
                <a:effectLst/>
                <a:latin typeface="Calibri"/>
                <a:ea typeface="Calibri"/>
                <a:cs typeface="Times New Roman"/>
              </a:rPr>
              <a:t>1</a:t>
            </a:r>
            <a:r>
              <a:rPr lang="es-MX" dirty="0">
                <a:effectLst/>
                <a:latin typeface="Calibri"/>
                <a:ea typeface="Calibri"/>
                <a:cs typeface="Times New Roman"/>
              </a:rPr>
              <a:t>y</a:t>
            </a:r>
            <a:r>
              <a:rPr lang="es-MX" baseline="-25000" dirty="0">
                <a:effectLst/>
                <a:latin typeface="Calibri"/>
                <a:ea typeface="Calibri"/>
                <a:cs typeface="Times New Roman"/>
              </a:rPr>
              <a:t>1 </a:t>
            </a:r>
            <a:r>
              <a:rPr lang="es-MX" dirty="0">
                <a:effectLst/>
                <a:latin typeface="Calibri"/>
                <a:ea typeface="Calibri"/>
                <a:cs typeface="Times New Roman"/>
              </a:rPr>
              <a:t>= B+ AC</a:t>
            </a:r>
          </a:p>
          <a:p>
            <a:pPr>
              <a:lnSpc>
                <a:spcPct val="115000"/>
              </a:lnSpc>
              <a:spcAft>
                <a:spcPts val="1000"/>
              </a:spcAft>
            </a:pPr>
            <a:r>
              <a:rPr lang="es-MX" dirty="0" err="1">
                <a:effectLst/>
                <a:latin typeface="Calibri"/>
                <a:ea typeface="Calibri"/>
                <a:cs typeface="Times New Roman"/>
              </a:rPr>
              <a:t>Corr</a:t>
            </a:r>
            <a:r>
              <a:rPr lang="es-MX" dirty="0">
                <a:effectLst/>
                <a:latin typeface="Calibri"/>
                <a:ea typeface="Calibri"/>
                <a:cs typeface="Times New Roman"/>
              </a:rPr>
              <a:t> x</a:t>
            </a:r>
            <a:r>
              <a:rPr lang="es-MX" baseline="-25000" dirty="0">
                <a:effectLst/>
                <a:latin typeface="Calibri"/>
                <a:ea typeface="Calibri"/>
                <a:cs typeface="Times New Roman"/>
              </a:rPr>
              <a:t>1</a:t>
            </a:r>
            <a:r>
              <a:rPr lang="es-MX" dirty="0">
                <a:effectLst/>
                <a:latin typeface="Calibri"/>
                <a:ea typeface="Calibri"/>
                <a:cs typeface="Times New Roman"/>
              </a:rPr>
              <a:t>x</a:t>
            </a:r>
            <a:r>
              <a:rPr lang="es-MX" baseline="-25000" dirty="0">
                <a:effectLst/>
                <a:latin typeface="Calibri"/>
                <a:ea typeface="Calibri"/>
                <a:cs typeface="Times New Roman"/>
              </a:rPr>
              <a:t>2 </a:t>
            </a:r>
            <a:r>
              <a:rPr lang="es-MX" dirty="0">
                <a:effectLst/>
                <a:latin typeface="Calibri"/>
                <a:ea typeface="Calibri"/>
                <a:cs typeface="Times New Roman"/>
              </a:rPr>
              <a:t>=C+ AB</a:t>
            </a:r>
          </a:p>
          <a:p>
            <a:pPr>
              <a:lnSpc>
                <a:spcPct val="115000"/>
              </a:lnSpc>
              <a:spcAft>
                <a:spcPts val="1000"/>
              </a:spcAft>
            </a:pPr>
            <a:r>
              <a:rPr lang="es-MX" sz="1400" b="1" dirty="0">
                <a:effectLst/>
                <a:latin typeface="Calibri"/>
                <a:ea typeface="Calibri"/>
                <a:cs typeface="Times New Roman"/>
              </a:rPr>
              <a:t> </a:t>
            </a:r>
          </a:p>
        </p:txBody>
      </p:sp>
      <p:sp>
        <p:nvSpPr>
          <p:cNvPr id="8" name="Cuadro de texto 2"/>
          <p:cNvSpPr txBox="1">
            <a:spLocks noChangeArrowheads="1"/>
          </p:cNvSpPr>
          <p:nvPr/>
        </p:nvSpPr>
        <p:spPr bwMode="auto">
          <a:xfrm>
            <a:off x="510703" y="5085184"/>
            <a:ext cx="5141417" cy="1644015"/>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MX" sz="1050" b="1" dirty="0">
                <a:effectLst/>
                <a:ea typeface="Calibri"/>
                <a:cs typeface="Times New Roman"/>
              </a:rPr>
              <a:t>Correlaciones como relaciones compuestas</a:t>
            </a:r>
          </a:p>
          <a:p>
            <a:pPr>
              <a:lnSpc>
                <a:spcPct val="115000"/>
              </a:lnSpc>
              <a:spcAft>
                <a:spcPts val="1000"/>
              </a:spcAft>
            </a:pPr>
            <a:r>
              <a:rPr lang="es-MX" sz="1050" b="1" dirty="0">
                <a:effectLst/>
                <a:ea typeface="Calibri"/>
                <a:cs typeface="Times New Roman"/>
              </a:rPr>
              <a:t>0.50= A	Sustituyendo A=0.50	Resolviendo para B y C</a:t>
            </a:r>
          </a:p>
          <a:p>
            <a:pPr>
              <a:lnSpc>
                <a:spcPct val="115000"/>
              </a:lnSpc>
              <a:spcAft>
                <a:spcPts val="1000"/>
              </a:spcAft>
            </a:pPr>
            <a:r>
              <a:rPr lang="en-US" sz="1050" b="1" dirty="0">
                <a:effectLst/>
                <a:ea typeface="Calibri"/>
                <a:cs typeface="Times New Roman"/>
              </a:rPr>
              <a:t>0.60= B+AC	0.60= B+0.50C		B=0.33</a:t>
            </a:r>
            <a:endParaRPr lang="es-MX" sz="1050" b="1" dirty="0">
              <a:effectLst/>
              <a:ea typeface="Calibri"/>
              <a:cs typeface="Times New Roman"/>
            </a:endParaRPr>
          </a:p>
          <a:p>
            <a:pPr>
              <a:lnSpc>
                <a:spcPct val="115000"/>
              </a:lnSpc>
              <a:spcAft>
                <a:spcPts val="1000"/>
              </a:spcAft>
            </a:pPr>
            <a:r>
              <a:rPr lang="en-US" sz="1050" b="1" dirty="0">
                <a:effectLst/>
                <a:ea typeface="Calibri"/>
                <a:cs typeface="Times New Roman"/>
              </a:rPr>
              <a:t>0.70</a:t>
            </a:r>
            <a:r>
              <a:rPr lang="en-US" sz="1050" b="1" baseline="-25000" dirty="0">
                <a:effectLst/>
                <a:ea typeface="Calibri"/>
                <a:cs typeface="Times New Roman"/>
              </a:rPr>
              <a:t> </a:t>
            </a:r>
            <a:r>
              <a:rPr lang="en-US" sz="1050" b="1" dirty="0">
                <a:effectLst/>
                <a:ea typeface="Calibri"/>
                <a:cs typeface="Times New Roman"/>
              </a:rPr>
              <a:t>=C+ AB	0.70</a:t>
            </a:r>
            <a:r>
              <a:rPr lang="en-US" sz="1050" b="1" baseline="-25000" dirty="0">
                <a:effectLst/>
                <a:ea typeface="Calibri"/>
                <a:cs typeface="Times New Roman"/>
              </a:rPr>
              <a:t> </a:t>
            </a:r>
            <a:r>
              <a:rPr lang="en-US" sz="1050" b="1" dirty="0">
                <a:effectLst/>
                <a:ea typeface="Calibri"/>
                <a:cs typeface="Times New Roman"/>
              </a:rPr>
              <a:t>=C+ 0.50B		C=0.53</a:t>
            </a:r>
            <a:endParaRPr lang="es-MX" sz="1050" b="1" dirty="0">
              <a:effectLst/>
              <a:ea typeface="Calibri"/>
              <a:cs typeface="Times New Roman"/>
            </a:endParaRPr>
          </a:p>
          <a:p>
            <a:pPr>
              <a:lnSpc>
                <a:spcPct val="115000"/>
              </a:lnSpc>
              <a:spcAft>
                <a:spcPts val="1000"/>
              </a:spcAft>
            </a:pPr>
            <a:r>
              <a:rPr lang="en-US" sz="1100" dirty="0">
                <a:effectLst/>
                <a:ea typeface="Calibri"/>
                <a:cs typeface="Times New Roman"/>
              </a:rPr>
              <a:t> </a:t>
            </a:r>
            <a:endParaRPr lang="es-MX" sz="1100" dirty="0">
              <a:effectLst/>
              <a:ea typeface="Calibri"/>
              <a:cs typeface="Times New Roman"/>
            </a:endParaRPr>
          </a:p>
        </p:txBody>
      </p:sp>
      <p:sp>
        <p:nvSpPr>
          <p:cNvPr id="2" name="CuadroTexto 1"/>
          <p:cNvSpPr txBox="1"/>
          <p:nvPr/>
        </p:nvSpPr>
        <p:spPr>
          <a:xfrm>
            <a:off x="323528" y="2279293"/>
            <a:ext cx="532905" cy="369332"/>
          </a:xfrm>
          <a:prstGeom prst="rect">
            <a:avLst/>
          </a:prstGeom>
          <a:noFill/>
        </p:spPr>
        <p:txBody>
          <a:bodyPr wrap="square" rtlCol="0">
            <a:spAutoFit/>
          </a:bodyPr>
          <a:lstStyle/>
          <a:p>
            <a:r>
              <a:rPr lang="es-MX" dirty="0"/>
              <a:t>A</a:t>
            </a:r>
          </a:p>
        </p:txBody>
      </p:sp>
      <p:sp>
        <p:nvSpPr>
          <p:cNvPr id="9" name="CuadroTexto 8"/>
          <p:cNvSpPr txBox="1"/>
          <p:nvPr/>
        </p:nvSpPr>
        <p:spPr>
          <a:xfrm>
            <a:off x="2736198" y="3105160"/>
            <a:ext cx="532905" cy="369332"/>
          </a:xfrm>
          <a:prstGeom prst="rect">
            <a:avLst/>
          </a:prstGeom>
          <a:noFill/>
        </p:spPr>
        <p:txBody>
          <a:bodyPr wrap="square" rtlCol="0">
            <a:spAutoFit/>
          </a:bodyPr>
          <a:lstStyle/>
          <a:p>
            <a:r>
              <a:rPr lang="es-MX" dirty="0"/>
              <a:t>C</a:t>
            </a:r>
          </a:p>
        </p:txBody>
      </p:sp>
      <p:sp>
        <p:nvSpPr>
          <p:cNvPr id="10" name="CuadroTexto 9"/>
          <p:cNvSpPr txBox="1"/>
          <p:nvPr/>
        </p:nvSpPr>
        <p:spPr>
          <a:xfrm>
            <a:off x="2548506" y="1556792"/>
            <a:ext cx="532905" cy="369332"/>
          </a:xfrm>
          <a:prstGeom prst="rect">
            <a:avLst/>
          </a:prstGeom>
          <a:noFill/>
        </p:spPr>
        <p:txBody>
          <a:bodyPr wrap="square" rtlCol="0">
            <a:spAutoFit/>
          </a:bodyPr>
          <a:lstStyle/>
          <a:p>
            <a:r>
              <a:rPr lang="es-MX" dirty="0"/>
              <a:t>B</a:t>
            </a:r>
          </a:p>
        </p:txBody>
      </p:sp>
    </p:spTree>
    <p:extLst>
      <p:ext uri="{BB962C8B-B14F-4D97-AF65-F5344CB8AC3E}">
        <p14:creationId xmlns:p14="http://schemas.microsoft.com/office/powerpoint/2010/main" val="3481090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692696"/>
            <a:ext cx="7848872" cy="5904656"/>
          </a:xfrm>
        </p:spPr>
        <p:txBody>
          <a:bodyPr>
            <a:normAutofit fontScale="77500" lnSpcReduction="20000"/>
          </a:bodyPr>
          <a:lstStyle/>
          <a:p>
            <a:r>
              <a:rPr lang="es-ES" sz="4100" dirty="0"/>
              <a:t>La ecuación de regresión se representa   </a:t>
            </a:r>
          </a:p>
          <a:p>
            <a:pPr marL="114300" indent="0">
              <a:buNone/>
            </a:pPr>
            <a:r>
              <a:rPr lang="es-ES" sz="4100" dirty="0"/>
              <a:t>   y= b</a:t>
            </a:r>
            <a:r>
              <a:rPr lang="es-ES" sz="4100" baseline="-25000" dirty="0"/>
              <a:t>1</a:t>
            </a:r>
            <a:r>
              <a:rPr lang="es-ES" sz="4100" dirty="0"/>
              <a:t>x</a:t>
            </a:r>
            <a:r>
              <a:rPr lang="es-ES" sz="4100" baseline="-25000" dirty="0"/>
              <a:t>1</a:t>
            </a:r>
            <a:r>
              <a:rPr lang="es-ES" sz="4100" dirty="0"/>
              <a:t> + b</a:t>
            </a:r>
            <a:r>
              <a:rPr lang="es-ES" sz="4100" baseline="-25000" dirty="0"/>
              <a:t>2</a:t>
            </a:r>
            <a:r>
              <a:rPr lang="es-ES" sz="4100" dirty="0"/>
              <a:t>x</a:t>
            </a:r>
            <a:r>
              <a:rPr lang="es-ES" sz="4100" baseline="-25000" dirty="0"/>
              <a:t>2   </a:t>
            </a:r>
            <a:r>
              <a:rPr lang="es-ES" sz="4100" dirty="0"/>
              <a:t> b</a:t>
            </a:r>
            <a:r>
              <a:rPr lang="es-ES" sz="4100" baseline="-25000" dirty="0"/>
              <a:t>1</a:t>
            </a:r>
            <a:r>
              <a:rPr lang="es-ES" sz="4100" dirty="0"/>
              <a:t>=B  y  b</a:t>
            </a:r>
            <a:r>
              <a:rPr lang="es-ES" sz="4100" baseline="-25000" dirty="0"/>
              <a:t>2</a:t>
            </a:r>
            <a:r>
              <a:rPr lang="es-ES" sz="4100" dirty="0"/>
              <a:t>=C</a:t>
            </a:r>
            <a:endParaRPr lang="es-MX" sz="4100" dirty="0"/>
          </a:p>
          <a:p>
            <a:r>
              <a:rPr lang="es-ES" sz="4100" dirty="0"/>
              <a:t>Este enfoque permite al análisis de relaciones resolver cualquier relación causal basada solo en las correlaciones entre los constructos y el modelo causal especificado.</a:t>
            </a:r>
            <a:endParaRPr lang="es-MX" sz="4100" dirty="0"/>
          </a:p>
          <a:p>
            <a:r>
              <a:rPr lang="es-ES" sz="4100" dirty="0"/>
              <a:t>Si cambiamos el modelo de secuencias de alguna forma, las relaciones causales cambiarán también. Tal cambio proporciona la base de la modificación del modelo para conseguir un mejor ajuste, </a:t>
            </a:r>
            <a:r>
              <a:rPr lang="es-ES" sz="4100" b="1" u="sng" dirty="0"/>
              <a:t>si está teóricamente justificado </a:t>
            </a:r>
            <a:r>
              <a:rPr lang="es-ES" sz="4100" dirty="0"/>
              <a:t>(ver ejemplo a mano).</a:t>
            </a:r>
            <a:endParaRPr lang="es-MX" sz="4100" dirty="0"/>
          </a:p>
          <a:p>
            <a:endParaRPr lang="es-MX" dirty="0"/>
          </a:p>
        </p:txBody>
      </p:sp>
    </p:spTree>
    <p:extLst>
      <p:ext uri="{BB962C8B-B14F-4D97-AF65-F5344CB8AC3E}">
        <p14:creationId xmlns:p14="http://schemas.microsoft.com/office/powerpoint/2010/main" val="32548561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La función de la teoría</a:t>
            </a:r>
          </a:p>
        </p:txBody>
      </p:sp>
      <p:sp>
        <p:nvSpPr>
          <p:cNvPr id="3" name="2 Marcador de contenido"/>
          <p:cNvSpPr>
            <a:spLocks noGrp="1"/>
          </p:cNvSpPr>
          <p:nvPr>
            <p:ph idx="1"/>
          </p:nvPr>
        </p:nvSpPr>
        <p:spPr/>
        <p:txBody>
          <a:bodyPr>
            <a:normAutofit lnSpcReduction="10000"/>
          </a:bodyPr>
          <a:lstStyle/>
          <a:p>
            <a:r>
              <a:rPr lang="es-ES" sz="3200" dirty="0"/>
              <a:t>La teoría ofrece la causa de casi todos los aspectos del SEM. La teoría puede definirse como un conjunto sistemático de relaciones que ofrecen una explicación exhaustiva y consistente de un fenómeno.</a:t>
            </a:r>
            <a:endParaRPr lang="es-MX" sz="3200" dirty="0"/>
          </a:p>
          <a:p>
            <a:r>
              <a:rPr lang="es-ES" sz="3200" dirty="0"/>
              <a:t>Se puede ver que la teoría no es del dominio exclusivo de los académicos sino que puede estar basada en la experiencia y en la práctica por la observación del comportamiento del mundo real.</a:t>
            </a:r>
            <a:endParaRPr lang="es-MX" sz="3200" dirty="0"/>
          </a:p>
          <a:p>
            <a:endParaRPr lang="es-MX" dirty="0"/>
          </a:p>
        </p:txBody>
      </p:sp>
    </p:spTree>
    <p:extLst>
      <p:ext uri="{BB962C8B-B14F-4D97-AF65-F5344CB8AC3E}">
        <p14:creationId xmlns:p14="http://schemas.microsoft.com/office/powerpoint/2010/main" val="712308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32656"/>
            <a:ext cx="8003232" cy="6408712"/>
          </a:xfrm>
        </p:spPr>
        <p:txBody>
          <a:bodyPr>
            <a:normAutofit fontScale="25000" lnSpcReduction="20000"/>
          </a:bodyPr>
          <a:lstStyle/>
          <a:p>
            <a:r>
              <a:rPr lang="es-ES" sz="12800" dirty="0"/>
              <a:t>La necesidad de un modelo teórico para guiar el proceso de estimación se hace especialmente crítica cuando se hacen modificaciones del modelo. Dada la flexibilidad del SEM las oportunidades de </a:t>
            </a:r>
            <a:r>
              <a:rPr lang="es-ES" sz="12800" dirty="0" err="1"/>
              <a:t>sobreajustar</a:t>
            </a:r>
            <a:r>
              <a:rPr lang="es-ES" sz="12800" dirty="0"/>
              <a:t> el  modelo o desarrollar un modelo con escasa generalización son muy elevadas. Por tanto, cuando resaltamos la necesidad de la justificación teórica, el objetivo es que el investigador reconozca que SEM es un método confirmatorio, guiado más por la teoría que por los resultados empíricos.</a:t>
            </a:r>
            <a:endParaRPr lang="es-MX" sz="12800" dirty="0"/>
          </a:p>
          <a:p>
            <a:endParaRPr lang="es-MX" dirty="0"/>
          </a:p>
        </p:txBody>
      </p:sp>
    </p:spTree>
    <p:extLst>
      <p:ext uri="{BB962C8B-B14F-4D97-AF65-F5344CB8AC3E}">
        <p14:creationId xmlns:p14="http://schemas.microsoft.com/office/powerpoint/2010/main" val="16419233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Desarrollo de una estrategia de modelización</a:t>
            </a:r>
          </a:p>
        </p:txBody>
      </p:sp>
      <p:sp>
        <p:nvSpPr>
          <p:cNvPr id="3" name="2 Marcador de contenido"/>
          <p:cNvSpPr>
            <a:spLocks noGrp="1"/>
          </p:cNvSpPr>
          <p:nvPr>
            <p:ph idx="1"/>
          </p:nvPr>
        </p:nvSpPr>
        <p:spPr/>
        <p:txBody>
          <a:bodyPr>
            <a:normAutofit/>
          </a:bodyPr>
          <a:lstStyle/>
          <a:p>
            <a:r>
              <a:rPr lang="es-ES" sz="3200" dirty="0"/>
              <a:t>Tres estrategias de distintas de aplicación del SEM: (a) Estrategia de modelización confirmatoria, (b) Estrategia de modelos rivales y (c) Estrategia del desarrollo del modelo.</a:t>
            </a:r>
            <a:endParaRPr lang="es-MX" sz="3200" dirty="0"/>
          </a:p>
          <a:p>
            <a:endParaRPr lang="es-MX" sz="3200" dirty="0"/>
          </a:p>
        </p:txBody>
      </p:sp>
    </p:spTree>
    <p:extLst>
      <p:ext uri="{BB962C8B-B14F-4D97-AF65-F5344CB8AC3E}">
        <p14:creationId xmlns:p14="http://schemas.microsoft.com/office/powerpoint/2010/main" val="39960570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Estrategia de modelización confirmatoria</a:t>
            </a:r>
          </a:p>
        </p:txBody>
      </p:sp>
      <p:sp>
        <p:nvSpPr>
          <p:cNvPr id="3" name="2 Marcador de contenido"/>
          <p:cNvSpPr>
            <a:spLocks noGrp="1"/>
          </p:cNvSpPr>
          <p:nvPr>
            <p:ph idx="1"/>
          </p:nvPr>
        </p:nvSpPr>
        <p:spPr/>
        <p:txBody>
          <a:bodyPr>
            <a:normAutofit/>
          </a:bodyPr>
          <a:lstStyle/>
          <a:p>
            <a:r>
              <a:rPr lang="es-ES" sz="3200" dirty="0"/>
              <a:t>La aplicación más directa del SEM es la estrategia de modelización confirmatoria, donde el investigador especifica un modelo aislado y SEM se utiliza para evaluar su significación estadística. Aquí el investigador está diciendo tanto “si” funciona o “no”.</a:t>
            </a:r>
            <a:endParaRPr lang="es-MX" sz="3200" dirty="0"/>
          </a:p>
        </p:txBody>
      </p:sp>
    </p:spTree>
    <p:extLst>
      <p:ext uri="{BB962C8B-B14F-4D97-AF65-F5344CB8AC3E}">
        <p14:creationId xmlns:p14="http://schemas.microsoft.com/office/powerpoint/2010/main" val="29687414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404664"/>
            <a:ext cx="7620000" cy="6120680"/>
          </a:xfrm>
        </p:spPr>
        <p:txBody>
          <a:bodyPr>
            <a:normAutofit lnSpcReduction="10000"/>
          </a:bodyPr>
          <a:lstStyle/>
          <a:p>
            <a:r>
              <a:rPr lang="es-ES" sz="3000" dirty="0"/>
              <a:t>La investigación ha mostrado incluso que las técnicas desarrolladas para evaluar los modelos de ecuaciones estructurales tienen un sesgo confirmatorio, que tiende a confirmar que el modelo se ajusta a los datos. Por lo tanto si el modelo propuesto tiene un ajuste aceptable por cualquiera de los criterios aplicados, el investigador no ha probado el modelo propuesto sino que solo ha confirmado que es uno de los varios modelos posibles aceptables. Varios modelos pueden tener ajustes igualmente aceptables. Por lo tanto el test más riguroso se consigue comparando modelos rivales.</a:t>
            </a:r>
            <a:endParaRPr lang="es-MX" sz="3000" dirty="0"/>
          </a:p>
          <a:p>
            <a:endParaRPr lang="es-MX" dirty="0"/>
          </a:p>
          <a:p>
            <a:endParaRPr lang="es-MX" dirty="0"/>
          </a:p>
        </p:txBody>
      </p:sp>
    </p:spTree>
    <p:extLst>
      <p:ext uri="{BB962C8B-B14F-4D97-AF65-F5344CB8AC3E}">
        <p14:creationId xmlns:p14="http://schemas.microsoft.com/office/powerpoint/2010/main" val="6926971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Estrategia de modelos rivales</a:t>
            </a:r>
          </a:p>
        </p:txBody>
      </p:sp>
      <p:sp>
        <p:nvSpPr>
          <p:cNvPr id="3" name="2 Marcador de contenido"/>
          <p:cNvSpPr>
            <a:spLocks noGrp="1"/>
          </p:cNvSpPr>
          <p:nvPr>
            <p:ph idx="1"/>
          </p:nvPr>
        </p:nvSpPr>
        <p:spPr>
          <a:xfrm>
            <a:off x="484083" y="1340768"/>
            <a:ext cx="7620000" cy="5256584"/>
          </a:xfrm>
        </p:spPr>
        <p:txBody>
          <a:bodyPr>
            <a:noAutofit/>
          </a:bodyPr>
          <a:lstStyle/>
          <a:p>
            <a:r>
              <a:rPr lang="es-ES" sz="2800" dirty="0"/>
              <a:t>Obtener un nivel de ajuste a un modelo, no significa que el investigador tenga el mejor modelo, con modelos alternativos puede haber iguales o incluso mejores ajustes.</a:t>
            </a:r>
          </a:p>
          <a:p>
            <a:endParaRPr lang="es-ES" sz="2800" dirty="0"/>
          </a:p>
          <a:p>
            <a:endParaRPr lang="es-ES" sz="2800" dirty="0"/>
          </a:p>
          <a:p>
            <a:endParaRPr lang="es-ES" sz="2800" dirty="0"/>
          </a:p>
          <a:p>
            <a:pPr marL="114300" indent="0">
              <a:buNone/>
            </a:pPr>
            <a:endParaRPr lang="es-ES" sz="2800" dirty="0"/>
          </a:p>
          <a:p>
            <a:pPr marL="114300" indent="0">
              <a:buNone/>
            </a:pPr>
            <a:endParaRPr lang="es-ES" sz="2800" dirty="0"/>
          </a:p>
          <a:p>
            <a:r>
              <a:rPr lang="es-MX" sz="2800" dirty="0"/>
              <a:t> Como regla general, cuanto más complejo sea el modelo, más modelos equivalentes existen.</a:t>
            </a:r>
          </a:p>
        </p:txBody>
      </p:sp>
      <p:pic>
        <p:nvPicPr>
          <p:cNvPr id="7" name="6 Imagen"/>
          <p:cNvPicPr/>
          <p:nvPr/>
        </p:nvPicPr>
        <p:blipFill>
          <a:blip r:embed="rId2">
            <a:extLst>
              <a:ext uri="{28A0092B-C50C-407E-A947-70E740481C1C}">
                <a14:useLocalDpi xmlns:a14="http://schemas.microsoft.com/office/drawing/2010/main" val="0"/>
              </a:ext>
            </a:extLst>
          </a:blip>
          <a:stretch>
            <a:fillRect/>
          </a:stretch>
        </p:blipFill>
        <p:spPr>
          <a:xfrm>
            <a:off x="2555776" y="3428999"/>
            <a:ext cx="3548622" cy="198564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5702671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Estrategia de desarrollo de modelo</a:t>
            </a:r>
          </a:p>
        </p:txBody>
      </p:sp>
      <p:sp>
        <p:nvSpPr>
          <p:cNvPr id="3" name="2 Marcador de contenido"/>
          <p:cNvSpPr>
            <a:spLocks noGrp="1"/>
          </p:cNvSpPr>
          <p:nvPr>
            <p:ph idx="1"/>
          </p:nvPr>
        </p:nvSpPr>
        <p:spPr>
          <a:xfrm>
            <a:off x="251520" y="1600200"/>
            <a:ext cx="7825680" cy="5069160"/>
          </a:xfrm>
        </p:spPr>
        <p:txBody>
          <a:bodyPr>
            <a:normAutofit fontScale="92500"/>
          </a:bodyPr>
          <a:lstStyle/>
          <a:p>
            <a:r>
              <a:rPr lang="es-ES" sz="3500" dirty="0"/>
              <a:t>La teoría solo puede ofrecer un punto de partida para el desarrollo de un modelo con justificación teórica que puede ser apoyado empíricamente. Por tanto el investigador ha de emplear SEM no solo para contrastar el modelo empíricamente sino también para obtener perspectivas acerca de su reespecificación. La reespecificación del modelo debe hacerse siempre con apoyo teórico en lugar de justificación empírica.</a:t>
            </a:r>
            <a:endParaRPr lang="es-MX" sz="3500" dirty="0"/>
          </a:p>
          <a:p>
            <a:endParaRPr lang="es-MX" sz="3500" dirty="0"/>
          </a:p>
        </p:txBody>
      </p:sp>
    </p:spTree>
    <p:extLst>
      <p:ext uri="{BB962C8B-B14F-4D97-AF65-F5344CB8AC3E}">
        <p14:creationId xmlns:p14="http://schemas.microsoft.com/office/powerpoint/2010/main" val="24550079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548680"/>
            <a:ext cx="7620000" cy="1143000"/>
          </a:xfrm>
        </p:spPr>
        <p:txBody>
          <a:bodyPr/>
          <a:lstStyle/>
          <a:p>
            <a:pPr algn="ctr"/>
            <a:r>
              <a:rPr lang="es-ES" b="1" dirty="0"/>
              <a:t>Pasos en la modelización de ecuaciones estructurales</a:t>
            </a:r>
            <a:br>
              <a:rPr lang="es-MX" dirty="0"/>
            </a:br>
            <a:endParaRPr lang="es-MX" dirty="0"/>
          </a:p>
        </p:txBody>
      </p:sp>
      <p:sp>
        <p:nvSpPr>
          <p:cNvPr id="3" name="2 Marcador de contenido"/>
          <p:cNvSpPr>
            <a:spLocks noGrp="1"/>
          </p:cNvSpPr>
          <p:nvPr>
            <p:ph idx="1"/>
          </p:nvPr>
        </p:nvSpPr>
        <p:spPr>
          <a:xfrm>
            <a:off x="179512" y="1600200"/>
            <a:ext cx="8208912" cy="5257800"/>
          </a:xfrm>
        </p:spPr>
        <p:txBody>
          <a:bodyPr>
            <a:normAutofit fontScale="92500" lnSpcReduction="20000"/>
          </a:bodyPr>
          <a:lstStyle/>
          <a:p>
            <a:r>
              <a:rPr lang="es-ES" sz="3500" dirty="0"/>
              <a:t>Los siete pasos de la modelización de ecuaciones estructurales son: (a) Desarrollar un modelo fundamentado teóricamente, (b) Construir un diagrama de secuencias de relaciones causales, (c) Convertir el diagrama de secuencias en un conjunto de modelos y relaciones estructurales. (d) Elegir el tipo de matriz de entrada y estimar el modelo propuesto, (e) Evaluar la identificación del modelo estructural, (f) Evaluar los criterios de calidad de ajuste, (g) Interpretar y modificar el modelo si está teóricamente justificado.</a:t>
            </a:r>
            <a:endParaRPr lang="es-MX" sz="3500" dirty="0"/>
          </a:p>
          <a:p>
            <a:endParaRPr lang="es-MX" sz="3500" dirty="0"/>
          </a:p>
        </p:txBody>
      </p:sp>
    </p:spTree>
    <p:extLst>
      <p:ext uri="{BB962C8B-B14F-4D97-AF65-F5344CB8AC3E}">
        <p14:creationId xmlns:p14="http://schemas.microsoft.com/office/powerpoint/2010/main" val="4243382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332656"/>
            <a:ext cx="7836024" cy="6408712"/>
          </a:xfrm>
        </p:spPr>
        <p:txBody>
          <a:bodyPr>
            <a:normAutofit/>
          </a:bodyPr>
          <a:lstStyle/>
          <a:p>
            <a:pPr algn="just"/>
            <a:r>
              <a:rPr lang="es-MX" sz="3200" dirty="0"/>
              <a:t>El investigador utiliza la teoría, la experiencia previa y los objetos de investigación para diferenciar que variables independientes predicen cada variable dependiente.</a:t>
            </a:r>
          </a:p>
          <a:p>
            <a:endParaRPr lang="es-MX" sz="3200" dirty="0"/>
          </a:p>
          <a:p>
            <a:endParaRPr lang="es-MX" sz="3200" dirty="0"/>
          </a:p>
          <a:p>
            <a:endParaRPr lang="es-MX" sz="3200" dirty="0"/>
          </a:p>
          <a:p>
            <a:endParaRPr lang="es-MX" sz="3200" dirty="0"/>
          </a:p>
          <a:p>
            <a:r>
              <a:rPr lang="es-MX" sz="3200" dirty="0"/>
              <a:t>Satisfacción se convierte en independiente en relaciones ulteriores.</a:t>
            </a:r>
          </a:p>
          <a:p>
            <a:endParaRPr lang="es-MX" sz="3200" dirty="0"/>
          </a:p>
          <a:p>
            <a:endParaRPr lang="es-MX" sz="3200"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899592" y="3212976"/>
            <a:ext cx="5760639" cy="172819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1887981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a:t> Desarrollo de un modelo basado en  la teoría</a:t>
            </a:r>
            <a:endParaRPr lang="es-MX" dirty="0"/>
          </a:p>
        </p:txBody>
      </p:sp>
      <p:sp>
        <p:nvSpPr>
          <p:cNvPr id="3" name="2 Marcador de contenido"/>
          <p:cNvSpPr>
            <a:spLocks noGrp="1"/>
          </p:cNvSpPr>
          <p:nvPr>
            <p:ph idx="1"/>
          </p:nvPr>
        </p:nvSpPr>
        <p:spPr>
          <a:xfrm>
            <a:off x="251520" y="1600200"/>
            <a:ext cx="8136904" cy="5069160"/>
          </a:xfrm>
        </p:spPr>
        <p:txBody>
          <a:bodyPr>
            <a:normAutofit fontScale="25000" lnSpcReduction="20000"/>
          </a:bodyPr>
          <a:lstStyle/>
          <a:p>
            <a:r>
              <a:rPr lang="es-ES" sz="12800" dirty="0"/>
              <a:t>La modelización de ecuaciones estructurales se basa en relaciones causales, en las que el cambio en una variable se supone que produce un cambio en otra variable. Se encuentra este tipo de enunciado cuando se define una relación de dependencia, tal y como se encuentra en el análisis de regresión. La fuerza y convicción con que el investigador puede asumir la causación entre dos variables no descansa en los métodos analíticos escogidos sino en la justificación teórica ofrecida por el análisis.</a:t>
            </a:r>
          </a:p>
          <a:p>
            <a:endParaRPr lang="es-MX" dirty="0"/>
          </a:p>
          <a:p>
            <a:endParaRPr lang="es-MX" dirty="0"/>
          </a:p>
        </p:txBody>
      </p:sp>
    </p:spTree>
    <p:extLst>
      <p:ext uri="{BB962C8B-B14F-4D97-AF65-F5344CB8AC3E}">
        <p14:creationId xmlns:p14="http://schemas.microsoft.com/office/powerpoint/2010/main" val="19109875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7620000" cy="4800600"/>
          </a:xfrm>
        </p:spPr>
        <p:txBody>
          <a:bodyPr/>
          <a:lstStyle/>
          <a:p>
            <a:r>
              <a:rPr lang="es-ES" sz="3200" dirty="0"/>
              <a:t>El error más crítico en el desarrollo de modelos de fundamentación teórica es la omisión de una o más variables predictivas claves, un problema conocido como error de especificación.</a:t>
            </a:r>
            <a:endParaRPr lang="es-MX" sz="3200" dirty="0"/>
          </a:p>
          <a:p>
            <a:endParaRPr lang="es-MX" dirty="0"/>
          </a:p>
        </p:txBody>
      </p:sp>
    </p:spTree>
    <p:extLst>
      <p:ext uri="{BB962C8B-B14F-4D97-AF65-F5344CB8AC3E}">
        <p14:creationId xmlns:p14="http://schemas.microsoft.com/office/powerpoint/2010/main" val="22446549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Evaluar la identificación del modelo</a:t>
            </a:r>
          </a:p>
        </p:txBody>
      </p:sp>
      <p:sp>
        <p:nvSpPr>
          <p:cNvPr id="3" name="2 Marcador de contenido"/>
          <p:cNvSpPr>
            <a:spLocks noGrp="1"/>
          </p:cNvSpPr>
          <p:nvPr>
            <p:ph idx="1"/>
          </p:nvPr>
        </p:nvSpPr>
        <p:spPr/>
        <p:txBody>
          <a:bodyPr>
            <a:normAutofit/>
          </a:bodyPr>
          <a:lstStyle/>
          <a:p>
            <a:r>
              <a:rPr lang="es-ES" sz="3200" dirty="0"/>
              <a:t>Es necesario que el modelo esté SOBREIDENTIFICADO, es decir, que incluya más ecuaciones que incógnitas → Grados de libertad &gt; 0.</a:t>
            </a:r>
            <a:endParaRPr lang="es-MX" sz="3200" dirty="0"/>
          </a:p>
          <a:p>
            <a:endParaRPr lang="es-MX" sz="2000" dirty="0"/>
          </a:p>
        </p:txBody>
      </p:sp>
    </p:spTree>
    <p:extLst>
      <p:ext uri="{BB962C8B-B14F-4D97-AF65-F5344CB8AC3E}">
        <p14:creationId xmlns:p14="http://schemas.microsoft.com/office/powerpoint/2010/main" val="11795692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404664"/>
            <a:ext cx="7764016" cy="4800600"/>
          </a:xfrm>
        </p:spPr>
        <p:txBody>
          <a:bodyPr/>
          <a:lstStyle/>
          <a:p>
            <a:r>
              <a:rPr lang="es-ES" sz="3200" dirty="0"/>
              <a:t>Para poder calcular el test de bondad del ajuste del modelo es necesario que esté sobre identificado; es decir, que incluya más ecuaciones que incógnitas. El modelo se dirá </a:t>
            </a:r>
            <a:r>
              <a:rPr lang="es-ES" sz="3200" dirty="0" err="1"/>
              <a:t>sobreidentificado</a:t>
            </a:r>
            <a:r>
              <a:rPr lang="es-ES" sz="3200" dirty="0"/>
              <a:t>, si los grados de libertad son superiores a 0; exactamente identificado, si los grados de libertad son iguales a 0, e infra identificado, si los grados de libertad son inferiores a 0. </a:t>
            </a:r>
            <a:endParaRPr lang="es-MX" sz="3200" dirty="0"/>
          </a:p>
          <a:p>
            <a:endParaRPr lang="es-MX" sz="2800" dirty="0"/>
          </a:p>
        </p:txBody>
      </p:sp>
    </p:spTree>
    <p:extLst>
      <p:ext uri="{BB962C8B-B14F-4D97-AF65-F5344CB8AC3E}">
        <p14:creationId xmlns:p14="http://schemas.microsoft.com/office/powerpoint/2010/main" val="43673980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251520" y="260648"/>
                <a:ext cx="8064896" cy="6480720"/>
              </a:xfrm>
            </p:spPr>
            <p:txBody>
              <a:bodyPr>
                <a:noAutofit/>
              </a:bodyPr>
              <a:lstStyle/>
              <a:p>
                <a:r>
                  <a:rPr lang="es-MX" sz="3200" dirty="0"/>
                  <a:t>Una manera práctica de calcular los momentos del modelo consistiría en contar las covarianzas y las varianzas en una matriz de varianzas-covarianzas. Los momentos del modelo también pueden calcularse a través de la ecuación siguiente:</a:t>
                </a:r>
              </a:p>
              <a:p>
                <a14:m>
                  <m:oMath xmlns:m="http://schemas.openxmlformats.org/officeDocument/2006/math">
                    <m:r>
                      <a:rPr lang="es-MX" sz="3200" i="1">
                        <a:latin typeface="Cambria Math" panose="02040503050406030204" pitchFamily="18" charset="0"/>
                      </a:rPr>
                      <m:t>𝑀</m:t>
                    </m:r>
                    <m:r>
                      <a:rPr lang="es-MX" sz="3200" i="1">
                        <a:latin typeface="Cambria Math" panose="02040503050406030204" pitchFamily="18" charset="0"/>
                      </a:rPr>
                      <m:t>= </m:t>
                    </m:r>
                    <m:f>
                      <m:fPr>
                        <m:type m:val="skw"/>
                        <m:ctrlPr>
                          <a:rPr lang="es-MX" sz="3200" i="1">
                            <a:latin typeface="Cambria Math" panose="02040503050406030204" pitchFamily="18" charset="0"/>
                          </a:rPr>
                        </m:ctrlPr>
                      </m:fPr>
                      <m:num>
                        <m:r>
                          <a:rPr lang="es-MX" sz="3200" i="1">
                            <a:latin typeface="Cambria Math" panose="02040503050406030204" pitchFamily="18" charset="0"/>
                          </a:rPr>
                          <m:t>1</m:t>
                        </m:r>
                      </m:num>
                      <m:den>
                        <m:r>
                          <a:rPr lang="es-MX" sz="3200" i="1">
                            <a:latin typeface="Cambria Math" panose="02040503050406030204" pitchFamily="18" charset="0"/>
                          </a:rPr>
                          <m:t>2</m:t>
                        </m:r>
                      </m:den>
                    </m:f>
                    <m:r>
                      <a:rPr lang="es-MX" sz="3200" i="1">
                        <a:latin typeface="Cambria Math" panose="02040503050406030204" pitchFamily="18" charset="0"/>
                      </a:rPr>
                      <m:t> </m:t>
                    </m:r>
                    <m:d>
                      <m:dPr>
                        <m:begChr m:val="["/>
                        <m:endChr m:val="]"/>
                        <m:ctrlPr>
                          <a:rPr lang="es-MX" sz="3200" i="1">
                            <a:latin typeface="Cambria Math" panose="02040503050406030204" pitchFamily="18" charset="0"/>
                          </a:rPr>
                        </m:ctrlPr>
                      </m:dPr>
                      <m:e>
                        <m:r>
                          <a:rPr lang="es-MX" sz="3200" i="1">
                            <a:latin typeface="Cambria Math" panose="02040503050406030204" pitchFamily="18" charset="0"/>
                          </a:rPr>
                          <m:t>(</m:t>
                        </m:r>
                        <m:r>
                          <a:rPr lang="es-MX" sz="3200" i="1">
                            <a:latin typeface="Cambria Math" panose="02040503050406030204" pitchFamily="18" charset="0"/>
                          </a:rPr>
                          <m:t>𝑝</m:t>
                        </m:r>
                        <m:r>
                          <a:rPr lang="es-MX" sz="3200" i="1">
                            <a:latin typeface="Cambria Math" panose="02040503050406030204" pitchFamily="18" charset="0"/>
                          </a:rPr>
                          <m:t>+</m:t>
                        </m:r>
                        <m:r>
                          <a:rPr lang="es-MX" sz="3200" i="1">
                            <a:latin typeface="Cambria Math" panose="02040503050406030204" pitchFamily="18" charset="0"/>
                          </a:rPr>
                          <m:t>𝑞</m:t>
                        </m:r>
                        <m:r>
                          <a:rPr lang="es-MX" sz="3200" i="1">
                            <a:latin typeface="Cambria Math" panose="02040503050406030204" pitchFamily="18" charset="0"/>
                          </a:rPr>
                          <m:t>)(</m:t>
                        </m:r>
                        <m:r>
                          <a:rPr lang="es-MX" sz="3200" i="1">
                            <a:latin typeface="Cambria Math" panose="02040503050406030204" pitchFamily="18" charset="0"/>
                          </a:rPr>
                          <m:t>𝑝</m:t>
                        </m:r>
                        <m:r>
                          <a:rPr lang="es-MX" sz="3200" i="1">
                            <a:latin typeface="Cambria Math" panose="02040503050406030204" pitchFamily="18" charset="0"/>
                          </a:rPr>
                          <m:t>+</m:t>
                        </m:r>
                        <m:r>
                          <a:rPr lang="es-MX" sz="3200" i="1">
                            <a:latin typeface="Cambria Math" panose="02040503050406030204" pitchFamily="18" charset="0"/>
                          </a:rPr>
                          <m:t>𝑞</m:t>
                        </m:r>
                        <m:r>
                          <a:rPr lang="es-MX" sz="3200" i="1">
                            <a:latin typeface="Cambria Math" panose="02040503050406030204" pitchFamily="18" charset="0"/>
                          </a:rPr>
                          <m:t>+1)</m:t>
                        </m:r>
                      </m:e>
                    </m:d>
                  </m:oMath>
                </a14:m>
                <a:endParaRPr lang="es-MX" sz="3200" dirty="0"/>
              </a:p>
              <a:p>
                <a:r>
                  <a:rPr lang="es-MX" sz="3200" dirty="0"/>
                  <a:t>Donde p es igual a total de variables o indicadores endógenos.</a:t>
                </a:r>
              </a:p>
              <a:p>
                <a:r>
                  <a:rPr lang="es-MX" sz="3200" dirty="0"/>
                  <a:t>Donde q es igual a total de variables o indicadores exógenos.</a:t>
                </a:r>
              </a:p>
              <a:p>
                <a:pPr marL="114300" indent="0">
                  <a:buNone/>
                </a:pPr>
                <a:endParaRPr lang="es-MX" sz="3200"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251520" y="260648"/>
                <a:ext cx="8064896" cy="6480720"/>
              </a:xfrm>
              <a:blipFill rotWithShape="0">
                <a:blip r:embed="rId2"/>
                <a:stretch>
                  <a:fillRect l="-302" t="-1223"/>
                </a:stretch>
              </a:blipFill>
            </p:spPr>
            <p:txBody>
              <a:bodyPr/>
              <a:lstStyle/>
              <a:p>
                <a:r>
                  <a:rPr lang="es-MX">
                    <a:noFill/>
                  </a:rPr>
                  <a:t> </a:t>
                </a:r>
              </a:p>
            </p:txBody>
          </p:sp>
        </mc:Fallback>
      </mc:AlternateContent>
    </p:spTree>
    <p:extLst>
      <p:ext uri="{BB962C8B-B14F-4D97-AF65-F5344CB8AC3E}">
        <p14:creationId xmlns:p14="http://schemas.microsoft.com/office/powerpoint/2010/main" val="23185822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692696"/>
            <a:ext cx="7764016" cy="5184576"/>
          </a:xfrm>
        </p:spPr>
        <p:txBody>
          <a:bodyPr>
            <a:normAutofit/>
          </a:bodyPr>
          <a:lstStyle/>
          <a:p>
            <a:r>
              <a:rPr lang="es-MX" sz="3200" dirty="0"/>
              <a:t>En la figura siguiente variables son: </a:t>
            </a:r>
          </a:p>
          <a:p>
            <a:r>
              <a:rPr lang="es-MX" sz="3200" dirty="0" err="1"/>
              <a:t>Endogenas</a:t>
            </a:r>
            <a:r>
              <a:rPr lang="es-MX" sz="3200" dirty="0"/>
              <a:t>: </a:t>
            </a:r>
            <a:r>
              <a:rPr lang="es-MX" sz="3200" dirty="0" err="1"/>
              <a:t>Salinic</a:t>
            </a:r>
            <a:r>
              <a:rPr lang="es-MX" sz="3200" dirty="0"/>
              <a:t> y </a:t>
            </a:r>
            <a:r>
              <a:rPr lang="es-MX" sz="3200" dirty="0" err="1"/>
              <a:t>salactual</a:t>
            </a:r>
            <a:r>
              <a:rPr lang="es-MX" sz="3200" dirty="0"/>
              <a:t>   (2)</a:t>
            </a:r>
          </a:p>
          <a:p>
            <a:r>
              <a:rPr lang="es-MX" sz="3200" dirty="0"/>
              <a:t>Exógenas: Estudios, </a:t>
            </a:r>
            <a:r>
              <a:rPr lang="es-MX" sz="3200" dirty="0" err="1"/>
              <a:t>exp</a:t>
            </a:r>
            <a:r>
              <a:rPr lang="es-MX" sz="3200" dirty="0"/>
              <a:t>, edad y tiempo (4)       M= 21</a:t>
            </a:r>
          </a:p>
          <a:p>
            <a:endParaRPr lang="es-MX" sz="3200" dirty="0"/>
          </a:p>
          <a:p>
            <a:endParaRPr lang="es-MX" sz="2800" dirty="0"/>
          </a:p>
        </p:txBody>
      </p:sp>
    </p:spTree>
    <p:extLst>
      <p:ext uri="{BB962C8B-B14F-4D97-AF65-F5344CB8AC3E}">
        <p14:creationId xmlns:p14="http://schemas.microsoft.com/office/powerpoint/2010/main" val="4455163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3 Marcador de contenido"/>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755577" y="836712"/>
            <a:ext cx="6531470" cy="525481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9707205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88640"/>
            <a:ext cx="7620000" cy="6408712"/>
          </a:xfrm>
        </p:spPr>
        <p:txBody>
          <a:bodyPr>
            <a:normAutofit/>
          </a:bodyPr>
          <a:lstStyle/>
          <a:p>
            <a:r>
              <a:rPr lang="es-ES" sz="3000" dirty="0"/>
              <a:t>Numero de parámetros distintos que estimar, relaciones del modelo presentado. </a:t>
            </a:r>
            <a:endParaRPr lang="es-MX" sz="3000" dirty="0"/>
          </a:p>
          <a:p>
            <a:r>
              <a:rPr lang="es-ES" sz="3000" dirty="0"/>
              <a:t>6 regresiones, 3 covarianzas y 6 varianzas = 15 parámetros distintos</a:t>
            </a:r>
            <a:endParaRPr lang="es-MX" sz="3000" dirty="0"/>
          </a:p>
          <a:p>
            <a:r>
              <a:rPr lang="es-ES" sz="3000" dirty="0"/>
              <a:t>Los GRADOS DE LIBERTAD (</a:t>
            </a:r>
            <a:r>
              <a:rPr lang="es-ES" sz="3000" dirty="0" err="1"/>
              <a:t>df</a:t>
            </a:r>
            <a:r>
              <a:rPr lang="es-ES" sz="3000" dirty="0"/>
              <a:t>) de cada modelo se calcularan como la diferencia entre el número de momentos distintos (relaciones posibles entre las variables observables) y el número de parámetros distintos que estimar (relaciones del modelo presentado).</a:t>
            </a:r>
            <a:endParaRPr lang="es-MX" sz="3000" dirty="0"/>
          </a:p>
          <a:p>
            <a:r>
              <a:rPr lang="es-ES" sz="3000" dirty="0"/>
              <a:t>Los </a:t>
            </a:r>
            <a:r>
              <a:rPr lang="es-ES" sz="3000" dirty="0" err="1"/>
              <a:t>df</a:t>
            </a:r>
            <a:r>
              <a:rPr lang="es-ES" sz="3000" dirty="0"/>
              <a:t>= 21-15= 6  por lo tanto este modelo es </a:t>
            </a:r>
            <a:r>
              <a:rPr lang="es-ES" sz="3000" dirty="0" err="1"/>
              <a:t>sobreidentificado</a:t>
            </a:r>
            <a:endParaRPr lang="es-MX" sz="3000" dirty="0"/>
          </a:p>
          <a:p>
            <a:endParaRPr lang="es-MX" dirty="0"/>
          </a:p>
          <a:p>
            <a:endParaRPr lang="es-MX" dirty="0"/>
          </a:p>
          <a:p>
            <a:pPr marL="114300" indent="0">
              <a:buNone/>
            </a:pPr>
            <a:endParaRPr lang="es-MX" dirty="0"/>
          </a:p>
        </p:txBody>
      </p:sp>
    </p:spTree>
    <p:extLst>
      <p:ext uri="{BB962C8B-B14F-4D97-AF65-F5344CB8AC3E}">
        <p14:creationId xmlns:p14="http://schemas.microsoft.com/office/powerpoint/2010/main" val="371875089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7620000" cy="1143000"/>
          </a:xfrm>
        </p:spPr>
        <p:txBody>
          <a:bodyPr/>
          <a:lstStyle/>
          <a:p>
            <a:pPr algn="ctr"/>
            <a:r>
              <a:rPr lang="es-MX" dirty="0"/>
              <a:t>Estimación de parámetros</a:t>
            </a:r>
          </a:p>
        </p:txBody>
      </p:sp>
      <p:sp>
        <p:nvSpPr>
          <p:cNvPr id="3" name="2 Marcador de contenido"/>
          <p:cNvSpPr>
            <a:spLocks noGrp="1"/>
          </p:cNvSpPr>
          <p:nvPr>
            <p:ph idx="1"/>
          </p:nvPr>
        </p:nvSpPr>
        <p:spPr>
          <a:xfrm>
            <a:off x="251520" y="1259632"/>
            <a:ext cx="7825680" cy="5409728"/>
          </a:xfrm>
        </p:spPr>
        <p:txBody>
          <a:bodyPr>
            <a:normAutofit lnSpcReduction="10000"/>
          </a:bodyPr>
          <a:lstStyle/>
          <a:p>
            <a:r>
              <a:rPr lang="es-ES" sz="3200" dirty="0"/>
              <a:t>MÉTODO DE MÁXIMA VEROSIMILITUD (ML): coherente, no sesgado, eficiente, invariante al tipo de escalas y normalmente distribuido si las variables observables responden a las condiciones de normalidad. Es el más utilizado. </a:t>
            </a:r>
            <a:endParaRPr lang="es-MX" sz="3200" dirty="0"/>
          </a:p>
          <a:p>
            <a:r>
              <a:rPr lang="es-ES" sz="3200" dirty="0"/>
              <a:t>MÉTODO DE MÍNIMOS CUADRADOS GENERALIZADOS (GLS): igual que el método de máxima verosimilitud (ML), bajo consideraciones de normalidad </a:t>
            </a:r>
            <a:r>
              <a:rPr lang="es-ES" sz="3200" dirty="0" err="1"/>
              <a:t>multivariante</a:t>
            </a:r>
            <a:r>
              <a:rPr lang="es-ES" sz="3200" dirty="0"/>
              <a:t> menos rigurosas. </a:t>
            </a:r>
            <a:endParaRPr lang="es-MX" sz="3200" dirty="0"/>
          </a:p>
          <a:p>
            <a:endParaRPr lang="es-MX" dirty="0"/>
          </a:p>
        </p:txBody>
      </p:sp>
    </p:spTree>
    <p:extLst>
      <p:ext uri="{BB962C8B-B14F-4D97-AF65-F5344CB8AC3E}">
        <p14:creationId xmlns:p14="http://schemas.microsoft.com/office/powerpoint/2010/main" val="39532374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332656"/>
            <a:ext cx="7620000" cy="5832648"/>
          </a:xfrm>
        </p:spPr>
        <p:txBody>
          <a:bodyPr>
            <a:noAutofit/>
          </a:bodyPr>
          <a:lstStyle/>
          <a:p>
            <a:r>
              <a:rPr lang="es-ES" sz="3200" dirty="0"/>
              <a:t>MÉTODO DE MÍNIMOS CUADRADOS NO PONDERADOS (ULS): obtiene estimadores que no responden a la hipótesis de normalidad de la distribución y que varían con el tipo de escalas. Es en general un método de estimación poco utilizado. </a:t>
            </a:r>
            <a:endParaRPr lang="es-MX" sz="3200" dirty="0"/>
          </a:p>
          <a:p>
            <a:r>
              <a:rPr lang="es-ES" sz="3200" dirty="0"/>
              <a:t>Hoy en día los programas informáticos son más robustos y permiten ejecutar ML o GLS aun cuando los datos no son normales.</a:t>
            </a:r>
            <a:endParaRPr lang="es-MX" sz="3200" dirty="0"/>
          </a:p>
          <a:p>
            <a:endParaRPr lang="es-MX" sz="3200" dirty="0"/>
          </a:p>
        </p:txBody>
      </p:sp>
    </p:spTree>
    <p:extLst>
      <p:ext uri="{BB962C8B-B14F-4D97-AF65-F5344CB8AC3E}">
        <p14:creationId xmlns:p14="http://schemas.microsoft.com/office/powerpoint/2010/main" val="1012025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548680"/>
            <a:ext cx="7620000" cy="5544616"/>
          </a:xfrm>
        </p:spPr>
        <p:txBody>
          <a:bodyPr>
            <a:normAutofit/>
          </a:bodyPr>
          <a:lstStyle/>
          <a:p>
            <a:r>
              <a:rPr lang="es-MX" sz="3200" dirty="0"/>
              <a:t>Matemáticamente estos modelos son más complejos de estimar, por ello su uso se extendió hasta 1973 cuando aparece el programa de análisis LISREL (Linear </a:t>
            </a:r>
            <a:r>
              <a:rPr lang="es-MX" sz="3200" dirty="0" err="1"/>
              <a:t>Structural</a:t>
            </a:r>
            <a:r>
              <a:rPr lang="es-MX" sz="3200" dirty="0"/>
              <a:t> </a:t>
            </a:r>
            <a:r>
              <a:rPr lang="es-MX" sz="3200" dirty="0" err="1"/>
              <a:t>Relations</a:t>
            </a:r>
            <a:r>
              <a:rPr lang="es-MX" sz="3200" dirty="0"/>
              <a:t>). El EQS (abreviatura de </a:t>
            </a:r>
            <a:r>
              <a:rPr lang="es-MX" sz="3200" dirty="0" err="1"/>
              <a:t>Equations</a:t>
            </a:r>
            <a:r>
              <a:rPr lang="es-MX" sz="3200" dirty="0"/>
              <a:t>) es el otro software utilizado tradicionalmente. En la actualidad existen otros programas de estimación como el AMOS (</a:t>
            </a:r>
            <a:r>
              <a:rPr lang="es-MX" sz="3200" dirty="0" err="1"/>
              <a:t>Analiysis</a:t>
            </a:r>
            <a:r>
              <a:rPr lang="es-MX" sz="3200" dirty="0"/>
              <a:t> of </a:t>
            </a:r>
            <a:r>
              <a:rPr lang="es-MX" sz="3200" dirty="0" err="1"/>
              <a:t>Moment</a:t>
            </a:r>
            <a:r>
              <a:rPr lang="es-MX" sz="3200" dirty="0"/>
              <a:t> </a:t>
            </a:r>
            <a:r>
              <a:rPr lang="es-MX" sz="3200" dirty="0" err="1"/>
              <a:t>Structures</a:t>
            </a:r>
            <a:r>
              <a:rPr lang="es-MX" sz="3200" dirty="0"/>
              <a:t>).</a:t>
            </a:r>
          </a:p>
          <a:p>
            <a:endParaRPr lang="es-MX" dirty="0"/>
          </a:p>
        </p:txBody>
      </p:sp>
    </p:spTree>
    <p:extLst>
      <p:ext uri="{BB962C8B-B14F-4D97-AF65-F5344CB8AC3E}">
        <p14:creationId xmlns:p14="http://schemas.microsoft.com/office/powerpoint/2010/main" val="20475534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7620000" cy="1143000"/>
          </a:xfrm>
        </p:spPr>
        <p:txBody>
          <a:bodyPr/>
          <a:lstStyle/>
          <a:p>
            <a:pPr algn="ctr"/>
            <a:r>
              <a:rPr lang="es-ES" b="1" dirty="0"/>
              <a:t>Construcción de un diagrama de secuencias</a:t>
            </a:r>
            <a:br>
              <a:rPr lang="es-MX" dirty="0"/>
            </a:br>
            <a:endParaRPr lang="es-MX" dirty="0"/>
          </a:p>
        </p:txBody>
      </p:sp>
      <p:sp>
        <p:nvSpPr>
          <p:cNvPr id="3" name="2 Marcador de contenido"/>
          <p:cNvSpPr>
            <a:spLocks noGrp="1"/>
          </p:cNvSpPr>
          <p:nvPr>
            <p:ph idx="1"/>
          </p:nvPr>
        </p:nvSpPr>
        <p:spPr>
          <a:xfrm>
            <a:off x="251520" y="1796752"/>
            <a:ext cx="7920880" cy="4800600"/>
          </a:xfrm>
        </p:spPr>
        <p:txBody>
          <a:bodyPr>
            <a:normAutofit/>
          </a:bodyPr>
          <a:lstStyle/>
          <a:p>
            <a:r>
              <a:rPr lang="es-ES" sz="3200" dirty="0"/>
              <a:t>Un diagrama de secuencias es más que una simple representación visual de las relaciones porque permite al investigador presentar no solo las relaciones predictivas entre constructos (relaciones variable independiente- dependientes), sino también relaciones asociativas (correlaciones).</a:t>
            </a:r>
            <a:endParaRPr lang="es-MX" sz="3200" dirty="0"/>
          </a:p>
        </p:txBody>
      </p:sp>
    </p:spTree>
    <p:extLst>
      <p:ext uri="{BB962C8B-B14F-4D97-AF65-F5344CB8AC3E}">
        <p14:creationId xmlns:p14="http://schemas.microsoft.com/office/powerpoint/2010/main" val="10088863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60648"/>
            <a:ext cx="7931224" cy="5832648"/>
          </a:xfrm>
        </p:spPr>
        <p:txBody>
          <a:bodyPr>
            <a:noAutofit/>
          </a:bodyPr>
          <a:lstStyle/>
          <a:p>
            <a:r>
              <a:rPr lang="es-ES" sz="3200" dirty="0"/>
              <a:t>Todos los constructos de un diagrama de secuencias pueden clasificarse en dos clases: exógenos y endógenos. Los constructos exógenos se conocen como variables origen o variables independientes, no están causados ni explicados por ninguna de las variables del modelo; esto es no existen flechas apuntando a estos constructos. Los constructos endógenos se predicen mediante uno o más constructos. </a:t>
            </a:r>
            <a:endParaRPr lang="es-MX" sz="3200" dirty="0"/>
          </a:p>
        </p:txBody>
      </p:sp>
    </p:spTree>
    <p:extLst>
      <p:ext uri="{BB962C8B-B14F-4D97-AF65-F5344CB8AC3E}">
        <p14:creationId xmlns:p14="http://schemas.microsoft.com/office/powerpoint/2010/main" val="244283893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404664"/>
            <a:ext cx="7920880" cy="5976664"/>
          </a:xfrm>
        </p:spPr>
        <p:txBody>
          <a:bodyPr>
            <a:normAutofit fontScale="92500"/>
          </a:bodyPr>
          <a:lstStyle/>
          <a:p>
            <a:r>
              <a:rPr lang="es-ES" sz="3500" dirty="0"/>
              <a:t>Los constructos endógenos pueden predecir otros constructos endógenos (aquí se ven las interrelaciones que apuntan a la necesidad  de los modelos estructurales), pero un constructo exógeno puede estar causalmente relacionado solo con constructos endógenos. Por tanto, la distinción entre exógenos y endógenos los determina solo el investigador, al igual que se hizo decidir sobre cuáles variables dependientes e independientes en la regresión.</a:t>
            </a:r>
            <a:endParaRPr lang="es-MX" sz="3500" dirty="0"/>
          </a:p>
          <a:p>
            <a:endParaRPr lang="es-MX" dirty="0"/>
          </a:p>
          <a:p>
            <a:endParaRPr lang="es-MX" dirty="0"/>
          </a:p>
        </p:txBody>
      </p:sp>
    </p:spTree>
    <p:extLst>
      <p:ext uri="{BB962C8B-B14F-4D97-AF65-F5344CB8AC3E}">
        <p14:creationId xmlns:p14="http://schemas.microsoft.com/office/powerpoint/2010/main" val="404841819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Evaluación de los criterios de calidad de ajuste</a:t>
            </a:r>
          </a:p>
        </p:txBody>
      </p:sp>
      <p:sp>
        <p:nvSpPr>
          <p:cNvPr id="3" name="2 Marcador de contenido"/>
          <p:cNvSpPr>
            <a:spLocks noGrp="1"/>
          </p:cNvSpPr>
          <p:nvPr>
            <p:ph idx="1"/>
          </p:nvPr>
        </p:nvSpPr>
        <p:spPr>
          <a:xfrm>
            <a:off x="251520" y="1600200"/>
            <a:ext cx="8136904" cy="5141168"/>
          </a:xfrm>
        </p:spPr>
        <p:txBody>
          <a:bodyPr/>
          <a:lstStyle/>
          <a:p>
            <a:r>
              <a:rPr lang="es-ES" sz="3000" dirty="0"/>
              <a:t>En primer lugar se examinan los resultados buscando estimaciones infractoras. Los ejemplos más normales de estimaciones infractoras son: (a) varianzas de error negativas o varianzas de error no significativas para cualquier constructo, (b) coeficientes estandarizados que sobrepasan o están muy cerca de 1.0 . Si las correlaciones de la solución estandarizada excede de 1.0, o dos estimaciones están altamente correlacionadas, entonces el investigador deberá considerar la eliminación de uno.</a:t>
            </a:r>
            <a:endParaRPr lang="es-MX" sz="3000" dirty="0"/>
          </a:p>
          <a:p>
            <a:endParaRPr lang="es-MX" dirty="0"/>
          </a:p>
        </p:txBody>
      </p:sp>
    </p:spTree>
    <p:extLst>
      <p:ext uri="{BB962C8B-B14F-4D97-AF65-F5344CB8AC3E}">
        <p14:creationId xmlns:p14="http://schemas.microsoft.com/office/powerpoint/2010/main" val="15239181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332656"/>
            <a:ext cx="8208912" cy="6525344"/>
          </a:xfrm>
        </p:spPr>
        <p:txBody>
          <a:bodyPr>
            <a:noAutofit/>
          </a:bodyPr>
          <a:lstStyle/>
          <a:p>
            <a:r>
              <a:rPr lang="es-ES" sz="3200" dirty="0"/>
              <a:t>La calidad del ajuste mide la correspondencia entre las matriz de entrada real u observada (covarianza o correlación) con lo que se predice mediante el modelo propuesto.</a:t>
            </a:r>
            <a:endParaRPr lang="es-MX" sz="3200" dirty="0"/>
          </a:p>
          <a:p>
            <a:r>
              <a:rPr lang="es-ES" sz="3200" dirty="0"/>
              <a:t>Parsimonia: Grado en que el modelo logra la calidad del ajuste para cada coeficiente estimado. El objetivo es maximizar la cantidad de ajuste por coeficiente estimado y evitar </a:t>
            </a:r>
            <a:r>
              <a:rPr lang="es-ES" sz="3200" dirty="0" err="1"/>
              <a:t>sobreajustar</a:t>
            </a:r>
            <a:r>
              <a:rPr lang="es-ES" sz="3200" dirty="0"/>
              <a:t> el modelo con coeficientes adicionales que sólo consiguen pequeñas ganancias en el ajuste del modelo.</a:t>
            </a:r>
            <a:endParaRPr lang="es-MX" sz="3200" dirty="0"/>
          </a:p>
          <a:p>
            <a:endParaRPr lang="es-MX" sz="3200" dirty="0"/>
          </a:p>
        </p:txBody>
      </p:sp>
    </p:spTree>
    <p:extLst>
      <p:ext uri="{BB962C8B-B14F-4D97-AF65-F5344CB8AC3E}">
        <p14:creationId xmlns:p14="http://schemas.microsoft.com/office/powerpoint/2010/main" val="7219853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Evaluación del ajuste	</a:t>
            </a:r>
          </a:p>
        </p:txBody>
      </p:sp>
      <p:sp>
        <p:nvSpPr>
          <p:cNvPr id="3" name="2 Marcador de contenido"/>
          <p:cNvSpPr>
            <a:spLocks noGrp="1"/>
          </p:cNvSpPr>
          <p:nvPr>
            <p:ph idx="1"/>
          </p:nvPr>
        </p:nvSpPr>
        <p:spPr/>
        <p:txBody>
          <a:bodyPr>
            <a:normAutofit/>
          </a:bodyPr>
          <a:lstStyle/>
          <a:p>
            <a:pPr marL="114300" indent="0">
              <a:buNone/>
            </a:pPr>
            <a:r>
              <a:rPr lang="es-ES" sz="3200" dirty="0"/>
              <a:t>   Se comparan tres modelos:</a:t>
            </a:r>
            <a:endParaRPr lang="es-MX" sz="3200" dirty="0"/>
          </a:p>
          <a:p>
            <a:r>
              <a:rPr lang="es-ES" sz="3200" dirty="0"/>
              <a:t>1. </a:t>
            </a:r>
            <a:r>
              <a:rPr lang="es-MX" sz="3200" dirty="0"/>
              <a:t>El modelo saturado, que es el que tiene todas las relaciones posibles y ajusta perfectamente </a:t>
            </a:r>
          </a:p>
          <a:p>
            <a:r>
              <a:rPr lang="es-MX" sz="3200" dirty="0"/>
              <a:t>2. El modelo de independencia, que es el peor modelo, donde se establece que no existe relación alguna entre las variables.</a:t>
            </a:r>
          </a:p>
          <a:p>
            <a:r>
              <a:rPr lang="es-MX" sz="3200" dirty="0"/>
              <a:t>3. El modelo propuesto por el usuario o “default </a:t>
            </a:r>
            <a:r>
              <a:rPr lang="es-MX" sz="3200" dirty="0" err="1"/>
              <a:t>model</a:t>
            </a:r>
            <a:r>
              <a:rPr lang="es-MX" sz="3200" dirty="0"/>
              <a:t>”. </a:t>
            </a:r>
          </a:p>
          <a:p>
            <a:endParaRPr lang="es-MX" sz="3200" dirty="0"/>
          </a:p>
        </p:txBody>
      </p:sp>
    </p:spTree>
    <p:extLst>
      <p:ext uri="{BB962C8B-B14F-4D97-AF65-F5344CB8AC3E}">
        <p14:creationId xmlns:p14="http://schemas.microsoft.com/office/powerpoint/2010/main" val="17429357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Medidas de ajuste global</a:t>
            </a:r>
          </a:p>
        </p:txBody>
      </p:sp>
      <p:sp>
        <p:nvSpPr>
          <p:cNvPr id="3" name="2 Marcador de contenido"/>
          <p:cNvSpPr>
            <a:spLocks noGrp="1"/>
          </p:cNvSpPr>
          <p:nvPr>
            <p:ph idx="1"/>
          </p:nvPr>
        </p:nvSpPr>
        <p:spPr/>
        <p:txBody>
          <a:bodyPr>
            <a:normAutofit/>
          </a:bodyPr>
          <a:lstStyle/>
          <a:p>
            <a:r>
              <a:rPr lang="es-MX" sz="3200" dirty="0"/>
              <a:t>Estos índices evalúan directamente el ajuste del modelo.</a:t>
            </a:r>
          </a:p>
          <a:p>
            <a:r>
              <a:rPr lang="es-MX" sz="3200" b="1" dirty="0">
                <a:solidFill>
                  <a:srgbClr val="FF0000"/>
                </a:solidFill>
              </a:rPr>
              <a:t>CMIN</a:t>
            </a:r>
            <a:r>
              <a:rPr lang="es-MX" sz="3200" dirty="0">
                <a:solidFill>
                  <a:srgbClr val="FF0000"/>
                </a:solidFill>
              </a:rPr>
              <a:t> = X</a:t>
            </a:r>
            <a:r>
              <a:rPr lang="es-MX" sz="3200" baseline="30000" dirty="0">
                <a:solidFill>
                  <a:srgbClr val="FF0000"/>
                </a:solidFill>
              </a:rPr>
              <a:t>2</a:t>
            </a:r>
            <a:r>
              <a:rPr lang="es-MX" sz="3200" dirty="0">
                <a:solidFill>
                  <a:srgbClr val="FF0000"/>
                </a:solidFill>
              </a:rPr>
              <a:t> </a:t>
            </a:r>
            <a:r>
              <a:rPr lang="es-MX" sz="3200" dirty="0"/>
              <a:t>, es una medida de discrepancia entre las relaciones supuestas en el modelo y las relaciones que se encuentran entre las variables para la muestra. </a:t>
            </a:r>
            <a:r>
              <a:rPr lang="es-ES" sz="3200" dirty="0"/>
              <a:t>Analiza la hipótesis nula de que el modelo es no significativo. Válido para muestras pequeñas (100-200 casos).</a:t>
            </a:r>
            <a:endParaRPr lang="es-MX" sz="3200" dirty="0"/>
          </a:p>
          <a:p>
            <a:endParaRPr lang="es-MX" sz="3200" dirty="0"/>
          </a:p>
        </p:txBody>
      </p:sp>
    </p:spTree>
    <p:extLst>
      <p:ext uri="{BB962C8B-B14F-4D97-AF65-F5344CB8AC3E}">
        <p14:creationId xmlns:p14="http://schemas.microsoft.com/office/powerpoint/2010/main" val="16624130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260648"/>
            <a:ext cx="8136904" cy="6597352"/>
          </a:xfrm>
        </p:spPr>
        <p:txBody>
          <a:bodyPr>
            <a:noAutofit/>
          </a:bodyPr>
          <a:lstStyle/>
          <a:p>
            <a:r>
              <a:rPr lang="es-MX" sz="3000" b="1" dirty="0">
                <a:solidFill>
                  <a:srgbClr val="FF0000"/>
                </a:solidFill>
              </a:rPr>
              <a:t>CMIN/</a:t>
            </a:r>
            <a:r>
              <a:rPr lang="es-MX" sz="3000" b="1" i="1" dirty="0" err="1">
                <a:solidFill>
                  <a:srgbClr val="FF0000"/>
                </a:solidFill>
              </a:rPr>
              <a:t>df</a:t>
            </a:r>
            <a:r>
              <a:rPr lang="es-MX" sz="3000" b="1" dirty="0"/>
              <a:t> </a:t>
            </a:r>
            <a:r>
              <a:rPr lang="es-MX" sz="3000" dirty="0"/>
              <a:t>= Compara las varianzas muéstrales y poblacionales. Debe ser “cercano” a 1, pero no hay consenso para el valor adecuado. Un valor mayor a 3 indica que el modelo no ajusta. </a:t>
            </a:r>
            <a:r>
              <a:rPr lang="es-ES" sz="3000" dirty="0"/>
              <a:t>Queda definida como el ratio entre el valor de la Chi cuadrado y el número de grados de libertad, y es una alternativa recomendada para aquellos casos en los que la muestra es elevada</a:t>
            </a:r>
            <a:endParaRPr lang="es-MX" sz="3000" dirty="0"/>
          </a:p>
          <a:p>
            <a:r>
              <a:rPr lang="es-ES" sz="3000" b="1" dirty="0"/>
              <a:t>FMIN</a:t>
            </a:r>
            <a:r>
              <a:rPr lang="es-ES" sz="3000" dirty="0"/>
              <a:t> = X</a:t>
            </a:r>
            <a:r>
              <a:rPr lang="es-ES" sz="3000" baseline="30000" dirty="0"/>
              <a:t>2</a:t>
            </a:r>
            <a:r>
              <a:rPr lang="es-ES" sz="3000" dirty="0"/>
              <a:t>/N mide el cociente entre las covarianzas </a:t>
            </a:r>
            <a:r>
              <a:rPr lang="es-ES" sz="3000" dirty="0" err="1"/>
              <a:t>muestral</a:t>
            </a:r>
            <a:r>
              <a:rPr lang="es-ES" sz="3000" dirty="0"/>
              <a:t> y supuesta por el modelo. Es una medida de discrepancia entre la muestra y el modelo. Resulta independiente del tamaño de la muestra. </a:t>
            </a:r>
            <a:endParaRPr lang="es-MX" sz="3000" dirty="0"/>
          </a:p>
          <a:p>
            <a:endParaRPr lang="es-MX" sz="2800" dirty="0"/>
          </a:p>
        </p:txBody>
      </p:sp>
    </p:spTree>
    <p:extLst>
      <p:ext uri="{BB962C8B-B14F-4D97-AF65-F5344CB8AC3E}">
        <p14:creationId xmlns:p14="http://schemas.microsoft.com/office/powerpoint/2010/main" val="23858594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04664"/>
            <a:ext cx="7836024" cy="5832648"/>
          </a:xfrm>
        </p:spPr>
        <p:txBody>
          <a:bodyPr>
            <a:noAutofit/>
          </a:bodyPr>
          <a:lstStyle/>
          <a:p>
            <a:r>
              <a:rPr lang="es-ES" sz="3200" b="1" dirty="0">
                <a:solidFill>
                  <a:srgbClr val="FF0000"/>
                </a:solidFill>
              </a:rPr>
              <a:t>GFI</a:t>
            </a:r>
            <a:r>
              <a:rPr lang="es-ES" sz="3200" dirty="0"/>
              <a:t> = índice de bondad de ajuste. Mide la discrepancia entre las covarianzas </a:t>
            </a:r>
            <a:r>
              <a:rPr lang="es-ES" sz="3200" dirty="0" err="1"/>
              <a:t>muestrales</a:t>
            </a:r>
            <a:r>
              <a:rPr lang="es-ES" sz="3200" dirty="0"/>
              <a:t> y las obtenidas en el modelo. Toma valores entre 0 y 1. Se considera que a partir de .90</a:t>
            </a:r>
            <a:r>
              <a:rPr lang="es-ES" sz="3200" b="1" dirty="0"/>
              <a:t> </a:t>
            </a:r>
            <a:r>
              <a:rPr lang="es-ES" sz="3200" dirty="0"/>
              <a:t>se puede decir que el modelo ajusta. El índice GFI puede interpretarse como una medida que determina la proporción de varianza explicada por el modelo (como la R</a:t>
            </a:r>
            <a:r>
              <a:rPr lang="es-ES" sz="3200" baseline="30000" dirty="0"/>
              <a:t>2 </a:t>
            </a:r>
            <a:r>
              <a:rPr lang="es-ES" sz="3200" dirty="0"/>
              <a:t>en regresión lineal)</a:t>
            </a:r>
            <a:endParaRPr lang="es-MX" sz="3200" dirty="0"/>
          </a:p>
          <a:p>
            <a:endParaRPr lang="es-MX" sz="3200" dirty="0"/>
          </a:p>
        </p:txBody>
      </p:sp>
    </p:spTree>
    <p:extLst>
      <p:ext uri="{BB962C8B-B14F-4D97-AF65-F5344CB8AC3E}">
        <p14:creationId xmlns:p14="http://schemas.microsoft.com/office/powerpoint/2010/main" val="7415353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274638"/>
            <a:ext cx="7992888" cy="1143000"/>
          </a:xfrm>
        </p:spPr>
        <p:txBody>
          <a:bodyPr/>
          <a:lstStyle/>
          <a:p>
            <a:r>
              <a:rPr lang="es-MX" dirty="0"/>
              <a:t>Medidas comparativas de ajuste	</a:t>
            </a:r>
          </a:p>
        </p:txBody>
      </p:sp>
      <p:sp>
        <p:nvSpPr>
          <p:cNvPr id="3" name="2 Marcador de contenido"/>
          <p:cNvSpPr>
            <a:spLocks noGrp="1"/>
          </p:cNvSpPr>
          <p:nvPr>
            <p:ph idx="1"/>
          </p:nvPr>
        </p:nvSpPr>
        <p:spPr>
          <a:xfrm>
            <a:off x="251520" y="1028700"/>
            <a:ext cx="7908032" cy="5568652"/>
          </a:xfrm>
        </p:spPr>
        <p:txBody>
          <a:bodyPr>
            <a:normAutofit/>
          </a:bodyPr>
          <a:lstStyle/>
          <a:p>
            <a:r>
              <a:rPr lang="es-MX" sz="3200" b="1" dirty="0">
                <a:solidFill>
                  <a:srgbClr val="FF0000"/>
                </a:solidFill>
              </a:rPr>
              <a:t>NFI</a:t>
            </a:r>
            <a:r>
              <a:rPr lang="es-MX" sz="3200" dirty="0">
                <a:solidFill>
                  <a:srgbClr val="FF0000"/>
                </a:solidFill>
              </a:rPr>
              <a:t> </a:t>
            </a:r>
            <a:r>
              <a:rPr lang="es-MX" sz="3200" dirty="0"/>
              <a:t>= índice normado de ajuste, que mide la proporción en que disminuye el valor de la X</a:t>
            </a:r>
            <a:r>
              <a:rPr lang="es-MX" sz="3200" baseline="30000" dirty="0"/>
              <a:t>2 </a:t>
            </a:r>
            <a:r>
              <a:rPr lang="es-MX" sz="3200" dirty="0"/>
              <a:t> en el modelo propuesto  respecto al modelo de independencia. Se calcula como</a:t>
            </a:r>
          </a:p>
          <a:p>
            <a:endParaRPr lang="es-MX" sz="3200" dirty="0"/>
          </a:p>
          <a:p>
            <a:endParaRPr lang="es-MX" sz="2800" dirty="0"/>
          </a:p>
          <a:p>
            <a:pPr lvl="0"/>
            <a:r>
              <a:rPr lang="es-ES" sz="3200" dirty="0"/>
              <a:t>Debe ser mayor a 0.90. Mide la reducción proporcional en la función de ajuste cuando pasamos del modelo nulo al propuesto.</a:t>
            </a:r>
            <a:endParaRPr lang="es-MX" sz="3200" dirty="0"/>
          </a:p>
          <a:p>
            <a:endParaRPr lang="es-MX" dirty="0"/>
          </a:p>
        </p:txBody>
      </p:sp>
      <p:pic>
        <p:nvPicPr>
          <p:cNvPr id="4" name="3 Imagen"/>
          <p:cNvPicPr/>
          <p:nvPr/>
        </p:nvPicPr>
        <p:blipFill>
          <a:blip r:embed="rId2">
            <a:extLst>
              <a:ext uri="{28A0092B-C50C-407E-A947-70E740481C1C}">
                <a14:useLocalDpi xmlns:a14="http://schemas.microsoft.com/office/drawing/2010/main" val="0"/>
              </a:ext>
            </a:extLst>
          </a:blip>
          <a:stretch>
            <a:fillRect/>
          </a:stretch>
        </p:blipFill>
        <p:spPr>
          <a:xfrm>
            <a:off x="1331640" y="3181350"/>
            <a:ext cx="5235847" cy="895722"/>
          </a:xfrm>
          <a:prstGeom prst="rect">
            <a:avLst/>
          </a:prstGeom>
        </p:spPr>
      </p:pic>
    </p:spTree>
    <p:extLst>
      <p:ext uri="{BB962C8B-B14F-4D97-AF65-F5344CB8AC3E}">
        <p14:creationId xmlns:p14="http://schemas.microsoft.com/office/powerpoint/2010/main" val="379542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60648"/>
            <a:ext cx="7620000" cy="5832648"/>
          </a:xfrm>
        </p:spPr>
        <p:txBody>
          <a:bodyPr>
            <a:normAutofit lnSpcReduction="10000"/>
          </a:bodyPr>
          <a:lstStyle/>
          <a:p>
            <a:r>
              <a:rPr lang="es-MX" sz="3200" dirty="0"/>
              <a:t>Este tipo de modelos permiten proponer el tipo y dirección de las relaciones que se espera encontrar en las diversas variables. Por eso también se les llama modelos confirmatorios, ya que se pretende confirmar mediante el análisis de la muestra las relaciones propuestas a partir de la teoría que se haya decidido utilizar como referencia.</a:t>
            </a:r>
          </a:p>
          <a:p>
            <a:r>
              <a:rPr lang="es-MX" sz="3200" dirty="0"/>
              <a:t>La especificación teórica del modelo permite proponer causalidad entre las variables. </a:t>
            </a:r>
          </a:p>
          <a:p>
            <a:endParaRPr lang="es-MX" dirty="0"/>
          </a:p>
        </p:txBody>
      </p:sp>
    </p:spTree>
    <p:extLst>
      <p:ext uri="{BB962C8B-B14F-4D97-AF65-F5344CB8AC3E}">
        <p14:creationId xmlns:p14="http://schemas.microsoft.com/office/powerpoint/2010/main" val="45848461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Medidas de </a:t>
            </a:r>
            <a:r>
              <a:rPr lang="es-MX" dirty="0" err="1"/>
              <a:t>parsinomia</a:t>
            </a:r>
            <a:endParaRPr lang="es-MX" dirty="0"/>
          </a:p>
        </p:txBody>
      </p:sp>
      <p:sp>
        <p:nvSpPr>
          <p:cNvPr id="3" name="2 Marcador de contenido"/>
          <p:cNvSpPr>
            <a:spLocks noGrp="1"/>
          </p:cNvSpPr>
          <p:nvPr>
            <p:ph idx="1"/>
          </p:nvPr>
        </p:nvSpPr>
        <p:spPr>
          <a:xfrm>
            <a:off x="251520" y="1268760"/>
            <a:ext cx="7992888" cy="5132040"/>
          </a:xfrm>
        </p:spPr>
        <p:txBody>
          <a:bodyPr>
            <a:normAutofit/>
          </a:bodyPr>
          <a:lstStyle/>
          <a:p>
            <a:r>
              <a:rPr lang="es-ES" sz="3200" dirty="0"/>
              <a:t>NPAR = cantidad de parámetros calculados en el modelo</a:t>
            </a:r>
            <a:endParaRPr lang="es-MX" sz="3200" dirty="0"/>
          </a:p>
          <a:p>
            <a:r>
              <a:rPr lang="es-ES" sz="3200" dirty="0"/>
              <a:t>PRATIO = comparación entre los grados de libertad del modelo propuesto y el modelo de independencia</a:t>
            </a:r>
            <a:endParaRPr lang="es-MX" sz="3200" dirty="0"/>
          </a:p>
          <a:p>
            <a:pPr marL="114300" indent="0">
              <a:buNone/>
            </a:pPr>
            <a:r>
              <a:rPr lang="es-ES" sz="3200" i="1" dirty="0"/>
              <a:t>	</a:t>
            </a:r>
            <a:r>
              <a:rPr lang="es-ES" sz="3200" i="1" dirty="0" err="1"/>
              <a:t>df</a:t>
            </a:r>
            <a:r>
              <a:rPr lang="es-ES" sz="3200" dirty="0"/>
              <a:t> </a:t>
            </a:r>
            <a:r>
              <a:rPr lang="es-ES" sz="3200" baseline="-25000" dirty="0" err="1"/>
              <a:t>prop</a:t>
            </a:r>
            <a:r>
              <a:rPr lang="es-ES" sz="3200" dirty="0"/>
              <a:t> / </a:t>
            </a:r>
            <a:r>
              <a:rPr lang="es-ES" sz="3200" i="1" dirty="0" err="1"/>
              <a:t>df</a:t>
            </a:r>
            <a:r>
              <a:rPr lang="es-ES" sz="3200" baseline="-25000" dirty="0"/>
              <a:t> </a:t>
            </a:r>
            <a:r>
              <a:rPr lang="es-ES" sz="3200" baseline="-25000" dirty="0" err="1"/>
              <a:t>ind</a:t>
            </a:r>
            <a:endParaRPr lang="es-MX" sz="3200" dirty="0"/>
          </a:p>
          <a:p>
            <a:r>
              <a:rPr lang="es-ES" sz="3200" dirty="0"/>
              <a:t>PNFI = Es el ajuste de NFI a la parsimonia. Se calcula como</a:t>
            </a:r>
            <a:endParaRPr lang="es-MX" sz="3200" dirty="0"/>
          </a:p>
          <a:p>
            <a:pPr marL="114300" indent="0">
              <a:buNone/>
            </a:pPr>
            <a:r>
              <a:rPr lang="en-US" sz="3000" dirty="0"/>
              <a:t>NFI * PRATIO =  (1  - x</a:t>
            </a:r>
            <a:r>
              <a:rPr lang="en-US" sz="3000" baseline="30000" dirty="0"/>
              <a:t>2</a:t>
            </a:r>
            <a:r>
              <a:rPr lang="en-US" sz="3000" dirty="0"/>
              <a:t> </a:t>
            </a:r>
            <a:r>
              <a:rPr lang="en-US" sz="3000" baseline="-25000" dirty="0"/>
              <a:t>prop</a:t>
            </a:r>
            <a:r>
              <a:rPr lang="en-US" sz="3000" dirty="0"/>
              <a:t>/ x</a:t>
            </a:r>
            <a:r>
              <a:rPr lang="en-US" sz="3000" baseline="30000" dirty="0"/>
              <a:t>2</a:t>
            </a:r>
            <a:r>
              <a:rPr lang="en-US" sz="3000" dirty="0"/>
              <a:t> </a:t>
            </a:r>
            <a:r>
              <a:rPr lang="en-US" sz="3000" baseline="-25000" dirty="0" err="1"/>
              <a:t>ind</a:t>
            </a:r>
            <a:r>
              <a:rPr lang="en-US" sz="3000" dirty="0"/>
              <a:t>)*(</a:t>
            </a:r>
            <a:r>
              <a:rPr lang="en-US" sz="3000" i="1" dirty="0" err="1"/>
              <a:t>df</a:t>
            </a:r>
            <a:r>
              <a:rPr lang="en-US" sz="3000" dirty="0"/>
              <a:t> </a:t>
            </a:r>
            <a:r>
              <a:rPr lang="en-US" sz="3000" baseline="-25000" dirty="0"/>
              <a:t>prop</a:t>
            </a:r>
            <a:r>
              <a:rPr lang="en-US" sz="3000" dirty="0"/>
              <a:t> / </a:t>
            </a:r>
            <a:r>
              <a:rPr lang="en-US" sz="3000" i="1" dirty="0" err="1"/>
              <a:t>df</a:t>
            </a:r>
            <a:r>
              <a:rPr lang="en-US" sz="3000" baseline="-25000" dirty="0"/>
              <a:t> </a:t>
            </a:r>
            <a:r>
              <a:rPr lang="en-US" sz="3000" baseline="-25000" dirty="0" err="1"/>
              <a:t>ind</a:t>
            </a:r>
            <a:r>
              <a:rPr lang="en-US" sz="3000" dirty="0"/>
              <a:t>)</a:t>
            </a:r>
            <a:endParaRPr lang="es-MX" sz="3000" dirty="0"/>
          </a:p>
          <a:p>
            <a:endParaRPr lang="es-MX" dirty="0"/>
          </a:p>
        </p:txBody>
      </p:sp>
    </p:spTree>
    <p:extLst>
      <p:ext uri="{BB962C8B-B14F-4D97-AF65-F5344CB8AC3E}">
        <p14:creationId xmlns:p14="http://schemas.microsoft.com/office/powerpoint/2010/main" val="8669667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Otras medidas de ajuste</a:t>
            </a:r>
          </a:p>
        </p:txBody>
      </p:sp>
      <p:sp>
        <p:nvSpPr>
          <p:cNvPr id="3" name="2 Marcador de contenido"/>
          <p:cNvSpPr>
            <a:spLocks noGrp="1"/>
          </p:cNvSpPr>
          <p:nvPr>
            <p:ph idx="1"/>
          </p:nvPr>
        </p:nvSpPr>
        <p:spPr/>
        <p:txBody>
          <a:bodyPr>
            <a:normAutofit/>
          </a:bodyPr>
          <a:lstStyle/>
          <a:p>
            <a:r>
              <a:rPr lang="es-MX" sz="3200" b="1" dirty="0">
                <a:solidFill>
                  <a:srgbClr val="FF0000"/>
                </a:solidFill>
              </a:rPr>
              <a:t>CFI</a:t>
            </a:r>
            <a:r>
              <a:rPr lang="es-MX" sz="3200" dirty="0">
                <a:solidFill>
                  <a:srgbClr val="FF0000"/>
                </a:solidFill>
              </a:rPr>
              <a:t> </a:t>
            </a:r>
            <a:r>
              <a:rPr lang="es-MX" sz="3200" dirty="0"/>
              <a:t>= índice de ajuste comparativo que mide en qué proporción ha variado la desviación de X</a:t>
            </a:r>
            <a:r>
              <a:rPr lang="es-MX" sz="3200" baseline="30000" dirty="0"/>
              <a:t>2</a:t>
            </a:r>
            <a:r>
              <a:rPr lang="es-MX" sz="3200" dirty="0"/>
              <a:t> de su valor esperado para el modelo propuesto respecto al modelo de independencia. </a:t>
            </a:r>
          </a:p>
          <a:p>
            <a:r>
              <a:rPr lang="es-ES" sz="3200" b="1" i="1" dirty="0"/>
              <a:t>F</a:t>
            </a:r>
            <a:r>
              <a:rPr lang="es-ES" sz="3200" b="1" baseline="-25000" dirty="0"/>
              <a:t>0</a:t>
            </a:r>
            <a:r>
              <a:rPr lang="es-ES" sz="3200" dirty="0"/>
              <a:t> = (NCP)/N Indica la diferencia entre la  c</a:t>
            </a:r>
            <a:r>
              <a:rPr lang="es-ES" sz="3200" baseline="30000" dirty="0"/>
              <a:t>2  </a:t>
            </a:r>
            <a:r>
              <a:rPr lang="es-ES" sz="3200" dirty="0"/>
              <a:t>y su valor esperado con respecto al tamaño de la muestra. Tiende a favorecer modelos más complejos</a:t>
            </a:r>
            <a:endParaRPr lang="es-MX" sz="3200" dirty="0"/>
          </a:p>
          <a:p>
            <a:endParaRPr lang="es-MX" sz="3200" dirty="0"/>
          </a:p>
        </p:txBody>
      </p:sp>
    </p:spTree>
    <p:extLst>
      <p:ext uri="{BB962C8B-B14F-4D97-AF65-F5344CB8AC3E}">
        <p14:creationId xmlns:p14="http://schemas.microsoft.com/office/powerpoint/2010/main" val="41221685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ES" sz="3200" b="1" dirty="0">
                <a:solidFill>
                  <a:srgbClr val="FF0000"/>
                </a:solidFill>
              </a:rPr>
              <a:t>RMSEA</a:t>
            </a:r>
            <a:r>
              <a:rPr lang="es-ES" sz="3200" dirty="0"/>
              <a:t> = es una medida del error de aproximación = </a:t>
            </a:r>
            <a:endParaRPr lang="es-MX" sz="3200" dirty="0"/>
          </a:p>
          <a:p>
            <a:pPr marL="114300" indent="0">
              <a:buNone/>
            </a:pPr>
            <a:endParaRPr lang="es-ES" sz="3200" dirty="0"/>
          </a:p>
          <a:p>
            <a:pPr marL="114300" indent="0">
              <a:buNone/>
            </a:pPr>
            <a:r>
              <a:rPr lang="es-ES" sz="3200" dirty="0"/>
              <a:t>Introduce una penalización a la complejidad del modelo. Un valor </a:t>
            </a:r>
            <a:r>
              <a:rPr lang="es-ES" sz="3200" b="1" dirty="0"/>
              <a:t>menor a</a:t>
            </a:r>
            <a:r>
              <a:rPr lang="es-ES" sz="3200" dirty="0"/>
              <a:t> </a:t>
            </a:r>
            <a:r>
              <a:rPr lang="es-ES" sz="3200" b="1" dirty="0"/>
              <a:t>0.05</a:t>
            </a:r>
            <a:r>
              <a:rPr lang="es-ES" sz="3200" dirty="0"/>
              <a:t> indica un buen modelo, y uno superior a 0.1 indica un modelo que no ajusta.</a:t>
            </a:r>
            <a:endParaRPr lang="es-MX" sz="3200" dirty="0"/>
          </a:p>
          <a:p>
            <a:pPr marL="114300" indent="0">
              <a:buNone/>
            </a:pPr>
            <a:endParaRPr lang="es-MX" dirty="0"/>
          </a:p>
        </p:txBody>
      </p:sp>
      <p:pic>
        <p:nvPicPr>
          <p:cNvPr id="4" name="Imagen 3"/>
          <p:cNvPicPr/>
          <p:nvPr/>
        </p:nvPicPr>
        <p:blipFill>
          <a:blip r:embed="rId2">
            <a:extLst>
              <a:ext uri="{28A0092B-C50C-407E-A947-70E740481C1C}">
                <a14:useLocalDpi xmlns:a14="http://schemas.microsoft.com/office/drawing/2010/main" val="0"/>
              </a:ext>
            </a:extLst>
          </a:blip>
          <a:stretch>
            <a:fillRect/>
          </a:stretch>
        </p:blipFill>
        <p:spPr>
          <a:xfrm>
            <a:off x="3635896" y="2204864"/>
            <a:ext cx="648072" cy="792088"/>
          </a:xfrm>
          <a:prstGeom prst="rect">
            <a:avLst/>
          </a:prstGeom>
        </p:spPr>
      </p:pic>
    </p:spTree>
    <p:extLst>
      <p:ext uri="{BB962C8B-B14F-4D97-AF65-F5344CB8AC3E}">
        <p14:creationId xmlns:p14="http://schemas.microsoft.com/office/powerpoint/2010/main" val="15868916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fontScale="92500"/>
          </a:bodyPr>
          <a:lstStyle/>
          <a:p>
            <a:r>
              <a:rPr lang="es-MX" sz="3200" b="1" dirty="0"/>
              <a:t>AIC</a:t>
            </a:r>
            <a:r>
              <a:rPr lang="es-MX" sz="3200" dirty="0"/>
              <a:t> = Criterio de información de </a:t>
            </a:r>
            <a:r>
              <a:rPr lang="es-MX" sz="3200" dirty="0" err="1"/>
              <a:t>Akaike</a:t>
            </a:r>
            <a:endParaRPr lang="es-MX" sz="3200" dirty="0"/>
          </a:p>
          <a:p>
            <a:pPr marL="114300" indent="0">
              <a:buNone/>
            </a:pPr>
            <a:r>
              <a:rPr lang="es-MX" sz="3200" dirty="0"/>
              <a:t>              X</a:t>
            </a:r>
            <a:r>
              <a:rPr lang="es-MX" sz="3200" baseline="30000" dirty="0"/>
              <a:t>2</a:t>
            </a:r>
            <a:r>
              <a:rPr lang="es-MX" sz="3200" dirty="0"/>
              <a:t> </a:t>
            </a:r>
            <a:r>
              <a:rPr lang="es-MX" sz="3200" baseline="-25000" dirty="0"/>
              <a:t> </a:t>
            </a:r>
            <a:r>
              <a:rPr lang="es-MX" sz="3200" dirty="0"/>
              <a:t>+   2 NPAR   </a:t>
            </a:r>
            <a:r>
              <a:rPr lang="es-MX" sz="3200" baseline="-25000" dirty="0"/>
              <a:t>   </a:t>
            </a:r>
            <a:endParaRPr lang="es-MX" sz="3200" dirty="0"/>
          </a:p>
          <a:p>
            <a:pPr marL="114300" indent="0">
              <a:buNone/>
            </a:pPr>
            <a:r>
              <a:rPr lang="es-MX" sz="3200" dirty="0"/>
              <a:t>donde p es el número de parámetros estimados.</a:t>
            </a:r>
          </a:p>
          <a:p>
            <a:r>
              <a:rPr lang="es-MX" sz="3200" b="1" dirty="0"/>
              <a:t>ECVI</a:t>
            </a:r>
            <a:r>
              <a:rPr lang="es-MX" sz="3200" dirty="0"/>
              <a:t> = AIC/N</a:t>
            </a:r>
          </a:p>
          <a:p>
            <a:pPr marL="114300" indent="0">
              <a:buNone/>
            </a:pPr>
            <a:r>
              <a:rPr lang="es-MX" sz="3200" dirty="0"/>
              <a:t>Estas medidas (AIC, ECVI) sirven para comparar modelos. Tratan de equilibrar el ajuste con la complejidad. Entre modelos que ajustan, es mejor el que menor valor tenga.</a:t>
            </a:r>
          </a:p>
          <a:p>
            <a:endParaRPr lang="es-MX" dirty="0"/>
          </a:p>
        </p:txBody>
      </p:sp>
    </p:spTree>
    <p:extLst>
      <p:ext uri="{BB962C8B-B14F-4D97-AF65-F5344CB8AC3E}">
        <p14:creationId xmlns:p14="http://schemas.microsoft.com/office/powerpoint/2010/main" val="37164376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Criterios de ajuste	</a:t>
            </a:r>
          </a:p>
        </p:txBody>
      </p:sp>
      <p:sp>
        <p:nvSpPr>
          <p:cNvPr id="3" name="2 Marcador de contenido"/>
          <p:cNvSpPr>
            <a:spLocks noGrp="1"/>
          </p:cNvSpPr>
          <p:nvPr>
            <p:ph idx="1"/>
          </p:nvPr>
        </p:nvSpPr>
        <p:spPr>
          <a:xfrm>
            <a:off x="467544" y="1196752"/>
            <a:ext cx="7620000" cy="4800600"/>
          </a:xfrm>
        </p:spPr>
        <p:txBody>
          <a:bodyPr>
            <a:noAutofit/>
          </a:bodyPr>
          <a:lstStyle/>
          <a:p>
            <a:r>
              <a:rPr lang="es-ES" sz="3200" dirty="0"/>
              <a:t>Huerta Wong y Espinoza Montiel (2012) comentan que para evaluar el modelo se pueden utilizar los índices de bondad de ajuste (ver Tabla 5). De la lista fueron seleccionados algunos criterios que son los más utilizados, como son los siguientes: Chi cuadrado (</a:t>
            </a:r>
            <a:r>
              <a:rPr lang="es-ES" sz="3200" i="1" dirty="0"/>
              <a:t>X</a:t>
            </a:r>
            <a:r>
              <a:rPr lang="es-ES" sz="3200" i="1" baseline="30000" dirty="0"/>
              <a:t>2</a:t>
            </a:r>
            <a:r>
              <a:rPr lang="es-ES" sz="3200" dirty="0"/>
              <a:t>), Razón </a:t>
            </a:r>
            <a:r>
              <a:rPr lang="es-ES" sz="3200" dirty="0" err="1"/>
              <a:t>chi</a:t>
            </a:r>
            <a:r>
              <a:rPr lang="es-ES" sz="3200" dirty="0"/>
              <a:t> cuadrado/ grados de libertad, índice de bondad de ajuste comparativo (</a:t>
            </a:r>
            <a:r>
              <a:rPr lang="es-ES" sz="3200" i="1" dirty="0"/>
              <a:t>CFI</a:t>
            </a:r>
            <a:r>
              <a:rPr lang="es-ES" sz="3200" dirty="0"/>
              <a:t>), índice de bondad de ajuste (</a:t>
            </a:r>
            <a:r>
              <a:rPr lang="es-ES" sz="3200" i="1" dirty="0"/>
              <a:t>GFI</a:t>
            </a:r>
            <a:r>
              <a:rPr lang="es-ES" sz="3200" dirty="0"/>
              <a:t>) y raíz de residuo cuadrático (</a:t>
            </a:r>
            <a:r>
              <a:rPr lang="es-ES" sz="3200" i="1" dirty="0"/>
              <a:t>RMSEA</a:t>
            </a:r>
            <a:r>
              <a:rPr lang="es-ES" sz="3200" dirty="0"/>
              <a:t>).</a:t>
            </a:r>
            <a:endParaRPr lang="es-MX" sz="3200" dirty="0"/>
          </a:p>
          <a:p>
            <a:endParaRPr lang="es-MX" sz="3200" dirty="0"/>
          </a:p>
        </p:txBody>
      </p:sp>
    </p:spTree>
    <p:extLst>
      <p:ext uri="{BB962C8B-B14F-4D97-AF65-F5344CB8AC3E}">
        <p14:creationId xmlns:p14="http://schemas.microsoft.com/office/powerpoint/2010/main" val="41913848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88641"/>
            <a:ext cx="7920880" cy="66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75998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a:t>Interpretación</a:t>
            </a:r>
          </a:p>
        </p:txBody>
      </p:sp>
      <p:sp>
        <p:nvSpPr>
          <p:cNvPr id="3" name="2 Marcador de contenido"/>
          <p:cNvSpPr>
            <a:spLocks noGrp="1"/>
          </p:cNvSpPr>
          <p:nvPr>
            <p:ph idx="1"/>
          </p:nvPr>
        </p:nvSpPr>
        <p:spPr/>
        <p:txBody>
          <a:bodyPr>
            <a:normAutofit/>
          </a:bodyPr>
          <a:lstStyle/>
          <a:p>
            <a:r>
              <a:rPr lang="es-MX" sz="3200" dirty="0"/>
              <a:t>¿Los resultados obtenidos son los esperados de acuerdo con la teoría? </a:t>
            </a:r>
          </a:p>
          <a:p>
            <a:r>
              <a:rPr lang="es-MX" sz="3200" dirty="0"/>
              <a:t>De no ser así, ¿cuál es la explicación?</a:t>
            </a:r>
          </a:p>
          <a:p>
            <a:r>
              <a:rPr lang="es-MX" sz="3200" dirty="0"/>
              <a:t>Recordemos que en las ecuaciones estructurales se pone a prueba un modelo que debe tener un fundamento teórico. </a:t>
            </a:r>
          </a:p>
          <a:p>
            <a:r>
              <a:rPr lang="es-MX" sz="3200" dirty="0"/>
              <a:t>No valen buenos ajustes si no tienen una explicación teórica.</a:t>
            </a:r>
          </a:p>
          <a:p>
            <a:endParaRPr lang="es-MX" sz="3200" dirty="0"/>
          </a:p>
        </p:txBody>
      </p:sp>
    </p:spTree>
    <p:extLst>
      <p:ext uri="{BB962C8B-B14F-4D97-AF65-F5344CB8AC3E}">
        <p14:creationId xmlns:p14="http://schemas.microsoft.com/office/powerpoint/2010/main" val="153283718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6954" y="28636"/>
            <a:ext cx="7620000" cy="1143000"/>
          </a:xfrm>
        </p:spPr>
        <p:txBody>
          <a:bodyPr/>
          <a:lstStyle/>
          <a:p>
            <a:pPr algn="ctr"/>
            <a:r>
              <a:rPr lang="es-MX" dirty="0"/>
              <a:t>Refinamiento</a:t>
            </a:r>
          </a:p>
        </p:txBody>
      </p:sp>
      <p:sp>
        <p:nvSpPr>
          <p:cNvPr id="3" name="2 Marcador de contenido"/>
          <p:cNvSpPr>
            <a:spLocks noGrp="1"/>
          </p:cNvSpPr>
          <p:nvPr>
            <p:ph idx="1"/>
          </p:nvPr>
        </p:nvSpPr>
        <p:spPr>
          <a:xfrm>
            <a:off x="208502" y="1052736"/>
            <a:ext cx="8136904" cy="5400600"/>
          </a:xfrm>
        </p:spPr>
        <p:txBody>
          <a:bodyPr>
            <a:normAutofit/>
          </a:bodyPr>
          <a:lstStyle/>
          <a:p>
            <a:r>
              <a:rPr lang="es-MX" sz="3000" dirty="0"/>
              <a:t>Índices de modificación: Indican en cuánto disminuye el valor de Chi^2 si se quita una restricción (esto es, si se añade una relación a calcular). Estos índices  permiten modificar el modelo añadiendo o desechando relaciones.</a:t>
            </a:r>
          </a:p>
          <a:p>
            <a:r>
              <a:rPr lang="es-MX" sz="3000" dirty="0"/>
              <a:t>Significancia de las variables: Indica la probabilidad de error tipo 1 en la prueba de hipótesis donde la hipótesis nula es que el coeficiente de esa variable es igual a cero.</a:t>
            </a:r>
          </a:p>
          <a:p>
            <a:r>
              <a:rPr lang="es-MX" sz="3000" dirty="0"/>
              <a:t>Las relaciones no significativas se eliminan una vez que el modelo ajusta.</a:t>
            </a:r>
          </a:p>
          <a:p>
            <a:endParaRPr lang="es-MX" dirty="0"/>
          </a:p>
        </p:txBody>
      </p:sp>
    </p:spTree>
    <p:extLst>
      <p:ext uri="{BB962C8B-B14F-4D97-AF65-F5344CB8AC3E}">
        <p14:creationId xmlns:p14="http://schemas.microsoft.com/office/powerpoint/2010/main" val="27875887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7620000" cy="5780112"/>
          </a:xfrm>
        </p:spPr>
        <p:txBody>
          <a:bodyPr>
            <a:normAutofit/>
          </a:bodyPr>
          <a:lstStyle/>
          <a:p>
            <a:r>
              <a:rPr lang="es-MX" sz="3200" dirty="0"/>
              <a:t>Llegar a un primer modelo es sencillo. Lo que verdaderamente requiere un esfuerzo especial es refinarlo para que satisfaga lo mejor posible todos los criterios de ajuste.</a:t>
            </a:r>
          </a:p>
          <a:p>
            <a:r>
              <a:rPr lang="es-MX" sz="3200" dirty="0"/>
              <a:t>Cuando se tiene un buen modelo la siguiente tarea es lograr su generalización a otras muestras / grupos.</a:t>
            </a:r>
          </a:p>
          <a:p>
            <a:r>
              <a:rPr lang="es-MX" sz="3200" dirty="0"/>
              <a:t>Todo el proceso debe estar orientado prioritariamente por la teoría que se tiene  y en segundo lugar por la optimización de indicadores. </a:t>
            </a:r>
          </a:p>
          <a:p>
            <a:endParaRPr lang="es-MX" dirty="0"/>
          </a:p>
        </p:txBody>
      </p:sp>
    </p:spTree>
    <p:extLst>
      <p:ext uri="{BB962C8B-B14F-4D97-AF65-F5344CB8AC3E}">
        <p14:creationId xmlns:p14="http://schemas.microsoft.com/office/powerpoint/2010/main" val="195437001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Título"/>
          <p:cNvSpPr>
            <a:spLocks noGrp="1"/>
          </p:cNvSpPr>
          <p:nvPr>
            <p:ph type="title"/>
          </p:nvPr>
        </p:nvSpPr>
        <p:spPr>
          <a:xfrm>
            <a:off x="457200" y="115888"/>
            <a:ext cx="8229600" cy="1143000"/>
          </a:xfrm>
        </p:spPr>
        <p:txBody>
          <a:bodyPr/>
          <a:lstStyle/>
          <a:p>
            <a:pPr eaLnBrk="1" hangingPunct="1"/>
            <a:r>
              <a:rPr lang="es-MX" altLang="en-US"/>
              <a:t>AMOS V20</a:t>
            </a:r>
          </a:p>
        </p:txBody>
      </p:sp>
      <p:pic>
        <p:nvPicPr>
          <p:cNvPr id="92163"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574675" y="1125538"/>
            <a:ext cx="7885113" cy="4248150"/>
          </a:xfrm>
        </p:spPr>
      </p:pic>
      <p:sp>
        <p:nvSpPr>
          <p:cNvPr id="92164" name="4 CuadroTexto"/>
          <p:cNvSpPr txBox="1">
            <a:spLocks noChangeArrowheads="1"/>
          </p:cNvSpPr>
          <p:nvPr/>
        </p:nvSpPr>
        <p:spPr bwMode="auto">
          <a:xfrm>
            <a:off x="441325" y="5589588"/>
            <a:ext cx="82343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000">
                <a:latin typeface="Arial" pitchFamily="34" charset="0"/>
              </a:rPr>
              <a:t>AMOS inicia con esta pantalla, en la que será dibujado el diagrama y ejecutado el modelo.</a:t>
            </a:r>
          </a:p>
          <a:p>
            <a:pPr eaLnBrk="1" hangingPunct="1"/>
            <a:r>
              <a:rPr lang="es-MX" altLang="en-US" sz="2000">
                <a:latin typeface="Arial" pitchFamily="34" charset="0"/>
              </a:rPr>
              <a:t> (View-&gt;Interface Properties-&gt;Page Layout-&gt; Landscape- A4)</a:t>
            </a:r>
          </a:p>
        </p:txBody>
      </p:sp>
    </p:spTree>
    <p:extLst>
      <p:ext uri="{BB962C8B-B14F-4D97-AF65-F5344CB8AC3E}">
        <p14:creationId xmlns:p14="http://schemas.microsoft.com/office/powerpoint/2010/main" val="2936615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188640"/>
            <a:ext cx="8136904" cy="6552728"/>
          </a:xfrm>
        </p:spPr>
        <p:txBody>
          <a:bodyPr>
            <a:noAutofit/>
          </a:bodyPr>
          <a:lstStyle/>
          <a:p>
            <a:r>
              <a:rPr lang="es-MX" sz="3200" dirty="0"/>
              <a:t>Normalmente los modelos incluyen variables observables y múltiples variables no observables (latentes).</a:t>
            </a:r>
          </a:p>
          <a:p>
            <a:r>
              <a:rPr lang="es-MX" sz="3200" dirty="0"/>
              <a:t>La forma de modelar un fenómeno que requiere representar relaciones entre variables latentes y variables medidas o manifiestas es a través de los modelos de ecuaciones estructurales.</a:t>
            </a:r>
          </a:p>
          <a:p>
            <a:r>
              <a:rPr lang="es-MX" sz="3200" dirty="0"/>
              <a:t>Los modelos de ecuaciones estructurales se basan en las correlaciones existentes entre las variables de una muestra de sujetos de manera transversal (en un tiempo único).</a:t>
            </a:r>
          </a:p>
          <a:p>
            <a:endParaRPr lang="es-MX" sz="3200" dirty="0"/>
          </a:p>
        </p:txBody>
      </p:sp>
    </p:spTree>
    <p:extLst>
      <p:ext uri="{BB962C8B-B14F-4D97-AF65-F5344CB8AC3E}">
        <p14:creationId xmlns:p14="http://schemas.microsoft.com/office/powerpoint/2010/main" val="231705902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Título"/>
          <p:cNvSpPr>
            <a:spLocks noGrp="1"/>
          </p:cNvSpPr>
          <p:nvPr>
            <p:ph type="title"/>
          </p:nvPr>
        </p:nvSpPr>
        <p:spPr>
          <a:xfrm>
            <a:off x="457200" y="115888"/>
            <a:ext cx="8229600" cy="1143000"/>
          </a:xfrm>
        </p:spPr>
        <p:txBody>
          <a:bodyPr/>
          <a:lstStyle/>
          <a:p>
            <a:pPr eaLnBrk="1" hangingPunct="1"/>
            <a:r>
              <a:rPr lang="es-MX" altLang="en-US"/>
              <a:t>Selección del archivo de datos</a:t>
            </a:r>
          </a:p>
        </p:txBody>
      </p:sp>
      <p:pic>
        <p:nvPicPr>
          <p:cNvPr id="9421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11188" y="1125538"/>
            <a:ext cx="7848600" cy="4533900"/>
          </a:xfrm>
        </p:spPr>
      </p:pic>
      <p:cxnSp>
        <p:nvCxnSpPr>
          <p:cNvPr id="94212" name="4 Conector recto de flecha"/>
          <p:cNvCxnSpPr>
            <a:cxnSpLocks noChangeShapeType="1"/>
          </p:cNvCxnSpPr>
          <p:nvPr/>
        </p:nvCxnSpPr>
        <p:spPr bwMode="auto">
          <a:xfrm flipH="1">
            <a:off x="755650" y="2060575"/>
            <a:ext cx="1800225" cy="1079500"/>
          </a:xfrm>
          <a:prstGeom prst="straightConnector1">
            <a:avLst/>
          </a:prstGeom>
          <a:noFill/>
          <a:ln w="3810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4213" name="5 CuadroTexto"/>
          <p:cNvSpPr txBox="1">
            <a:spLocks noChangeArrowheads="1"/>
          </p:cNvSpPr>
          <p:nvPr/>
        </p:nvSpPr>
        <p:spPr bwMode="auto">
          <a:xfrm>
            <a:off x="331788" y="5949950"/>
            <a:ext cx="53197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algn="ctr" eaLnBrk="1" hangingPunct="1"/>
            <a:r>
              <a:rPr lang="es-MX" altLang="en-US" sz="2400">
                <a:latin typeface="Arial" pitchFamily="34" charset="0"/>
              </a:rPr>
              <a:t>Se pulsa el ícono de archivo de datos</a:t>
            </a:r>
          </a:p>
        </p:txBody>
      </p:sp>
    </p:spTree>
    <p:extLst>
      <p:ext uri="{BB962C8B-B14F-4D97-AF65-F5344CB8AC3E}">
        <p14:creationId xmlns:p14="http://schemas.microsoft.com/office/powerpoint/2010/main" val="24377894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Título"/>
          <p:cNvSpPr>
            <a:spLocks noGrp="1"/>
          </p:cNvSpPr>
          <p:nvPr>
            <p:ph type="title"/>
          </p:nvPr>
        </p:nvSpPr>
        <p:spPr>
          <a:xfrm>
            <a:off x="457200" y="115888"/>
            <a:ext cx="8229600" cy="1143000"/>
          </a:xfrm>
        </p:spPr>
        <p:txBody>
          <a:bodyPr/>
          <a:lstStyle/>
          <a:p>
            <a:pPr eaLnBrk="1" hangingPunct="1"/>
            <a:r>
              <a:rPr lang="es-MX" altLang="en-US"/>
              <a:t>Selección del archivo de datos</a:t>
            </a:r>
          </a:p>
        </p:txBody>
      </p:sp>
      <p:pic>
        <p:nvPicPr>
          <p:cNvPr id="95235" name="4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7950" y="1125538"/>
            <a:ext cx="8280474" cy="4935537"/>
          </a:xfrm>
        </p:spPr>
      </p:pic>
      <p:cxnSp>
        <p:nvCxnSpPr>
          <p:cNvPr id="95236" name="5 Conector recto de flecha"/>
          <p:cNvCxnSpPr>
            <a:cxnSpLocks noChangeShapeType="1"/>
          </p:cNvCxnSpPr>
          <p:nvPr/>
        </p:nvCxnSpPr>
        <p:spPr bwMode="auto">
          <a:xfrm flipH="1">
            <a:off x="3708400" y="1916113"/>
            <a:ext cx="2592388" cy="1657350"/>
          </a:xfrm>
          <a:prstGeom prst="straightConnector1">
            <a:avLst/>
          </a:prstGeom>
          <a:noFill/>
          <a:ln w="57150"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5237" name="10 CuadroTexto"/>
          <p:cNvSpPr txBox="1">
            <a:spLocks noChangeArrowheads="1"/>
          </p:cNvSpPr>
          <p:nvPr/>
        </p:nvSpPr>
        <p:spPr bwMode="auto">
          <a:xfrm>
            <a:off x="58738" y="6092825"/>
            <a:ext cx="85232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algn="ctr" eaLnBrk="1" hangingPunct="1"/>
            <a:r>
              <a:rPr lang="es-MX" altLang="en-US" sz="2400">
                <a:latin typeface="Arial" pitchFamily="34" charset="0"/>
              </a:rPr>
              <a:t>Pulsando en File Name se entra a buscar el archivo deseado</a:t>
            </a:r>
          </a:p>
        </p:txBody>
      </p:sp>
    </p:spTree>
    <p:extLst>
      <p:ext uri="{BB962C8B-B14F-4D97-AF65-F5344CB8AC3E}">
        <p14:creationId xmlns:p14="http://schemas.microsoft.com/office/powerpoint/2010/main" val="324106707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Título"/>
          <p:cNvSpPr>
            <a:spLocks noGrp="1"/>
          </p:cNvSpPr>
          <p:nvPr>
            <p:ph type="title"/>
          </p:nvPr>
        </p:nvSpPr>
        <p:spPr>
          <a:xfrm>
            <a:off x="457200" y="115888"/>
            <a:ext cx="8229600" cy="1143000"/>
          </a:xfrm>
        </p:spPr>
        <p:txBody>
          <a:bodyPr/>
          <a:lstStyle/>
          <a:p>
            <a:pPr eaLnBrk="1" hangingPunct="1"/>
            <a:r>
              <a:rPr lang="es-MX" altLang="en-US"/>
              <a:t>Selección del archivo de datos</a:t>
            </a:r>
          </a:p>
        </p:txBody>
      </p:sp>
      <p:pic>
        <p:nvPicPr>
          <p:cNvPr id="96259"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9" y="1125538"/>
            <a:ext cx="8090544" cy="4792662"/>
          </a:xfrm>
        </p:spPr>
      </p:pic>
      <p:sp>
        <p:nvSpPr>
          <p:cNvPr id="96260" name="4 CuadroTexto"/>
          <p:cNvSpPr txBox="1">
            <a:spLocks noChangeArrowheads="1"/>
          </p:cNvSpPr>
          <p:nvPr/>
        </p:nvSpPr>
        <p:spPr bwMode="auto">
          <a:xfrm>
            <a:off x="323850" y="6092825"/>
            <a:ext cx="79930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algn="ctr" eaLnBrk="1" hangingPunct="1"/>
            <a:r>
              <a:rPr lang="es-MX" altLang="en-US" sz="2400" dirty="0">
                <a:latin typeface="Arial" pitchFamily="34" charset="0"/>
              </a:rPr>
              <a:t>Aquí se pueden seleccionar diferentes tipos de archivos</a:t>
            </a:r>
          </a:p>
        </p:txBody>
      </p:sp>
      <p:cxnSp>
        <p:nvCxnSpPr>
          <p:cNvPr id="96261" name="5 Conector recto de flecha"/>
          <p:cNvCxnSpPr>
            <a:cxnSpLocks noChangeShapeType="1"/>
          </p:cNvCxnSpPr>
          <p:nvPr/>
        </p:nvCxnSpPr>
        <p:spPr bwMode="auto">
          <a:xfrm flipV="1">
            <a:off x="2771775" y="4652963"/>
            <a:ext cx="4248150" cy="1439862"/>
          </a:xfrm>
          <a:prstGeom prst="straightConnector1">
            <a:avLst/>
          </a:prstGeom>
          <a:noFill/>
          <a:ln w="57150"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7342000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Título"/>
          <p:cNvSpPr>
            <a:spLocks noGrp="1"/>
          </p:cNvSpPr>
          <p:nvPr>
            <p:ph type="title"/>
          </p:nvPr>
        </p:nvSpPr>
        <p:spPr>
          <a:xfrm>
            <a:off x="457200" y="115888"/>
            <a:ext cx="8229600" cy="1143000"/>
          </a:xfrm>
        </p:spPr>
        <p:txBody>
          <a:bodyPr/>
          <a:lstStyle/>
          <a:p>
            <a:pPr eaLnBrk="1" hangingPunct="1"/>
            <a:r>
              <a:rPr lang="es-MX" altLang="en-US"/>
              <a:t>Dibujando el diagrama</a:t>
            </a:r>
          </a:p>
        </p:txBody>
      </p:sp>
      <p:pic>
        <p:nvPicPr>
          <p:cNvPr id="9728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97284" name="5 CuadroTexto"/>
          <p:cNvSpPr txBox="1">
            <a:spLocks noChangeArrowheads="1"/>
          </p:cNvSpPr>
          <p:nvPr/>
        </p:nvSpPr>
        <p:spPr bwMode="auto">
          <a:xfrm>
            <a:off x="339725" y="5765800"/>
            <a:ext cx="78327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Ya cargada la base de datos, pasamos a dibujar las variables que pueden ser observadas o latentes</a:t>
            </a:r>
          </a:p>
        </p:txBody>
      </p:sp>
      <p:sp>
        <p:nvSpPr>
          <p:cNvPr id="97285" name="7 CuadroTexto"/>
          <p:cNvSpPr txBox="1">
            <a:spLocks noChangeArrowheads="1"/>
          </p:cNvSpPr>
          <p:nvPr/>
        </p:nvSpPr>
        <p:spPr bwMode="auto">
          <a:xfrm>
            <a:off x="4787900" y="2163763"/>
            <a:ext cx="367188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buFont typeface="Courier New" pitchFamily="49" charset="0"/>
              <a:buChar char="o"/>
            </a:pPr>
            <a:r>
              <a:rPr lang="es-MX" altLang="en-US" sz="2000">
                <a:latin typeface="Arial" pitchFamily="34" charset="0"/>
              </a:rPr>
              <a:t>Variables observadas</a:t>
            </a:r>
          </a:p>
          <a:p>
            <a:pPr eaLnBrk="1" hangingPunct="1">
              <a:buFont typeface="Courier New" pitchFamily="49" charset="0"/>
              <a:buChar char="o"/>
            </a:pPr>
            <a:r>
              <a:rPr lang="es-MX" altLang="en-US" sz="2000">
                <a:latin typeface="Arial" pitchFamily="34" charset="0"/>
              </a:rPr>
              <a:t> Variables latentes</a:t>
            </a:r>
          </a:p>
          <a:p>
            <a:pPr eaLnBrk="1" hangingPunct="1">
              <a:buFont typeface="Courier New" pitchFamily="49" charset="0"/>
              <a:buChar char="o"/>
            </a:pPr>
            <a:r>
              <a:rPr lang="es-MX" altLang="en-US" sz="2000">
                <a:latin typeface="Arial" pitchFamily="34" charset="0"/>
              </a:rPr>
              <a:t> Factor con sus indicadores</a:t>
            </a:r>
          </a:p>
        </p:txBody>
      </p:sp>
      <p:cxnSp>
        <p:nvCxnSpPr>
          <p:cNvPr id="97286" name="8 Conector recto de flecha"/>
          <p:cNvCxnSpPr>
            <a:cxnSpLocks noChangeShapeType="1"/>
          </p:cNvCxnSpPr>
          <p:nvPr/>
        </p:nvCxnSpPr>
        <p:spPr bwMode="auto">
          <a:xfrm flipH="1" flipV="1">
            <a:off x="1042988" y="1557338"/>
            <a:ext cx="3529012" cy="1150937"/>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97287" name="9 Abrir llave"/>
          <p:cNvSpPr>
            <a:spLocks/>
          </p:cNvSpPr>
          <p:nvPr/>
        </p:nvSpPr>
        <p:spPr bwMode="auto">
          <a:xfrm>
            <a:off x="4681538" y="2308225"/>
            <a:ext cx="215900" cy="777875"/>
          </a:xfrm>
          <a:prstGeom prst="leftBrace">
            <a:avLst>
              <a:gd name="adj1" fmla="val 8323"/>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8" name="7 Rectángulo"/>
          <p:cNvSpPr/>
          <p:nvPr/>
        </p:nvSpPr>
        <p:spPr>
          <a:xfrm>
            <a:off x="311150" y="1365250"/>
            <a:ext cx="914400" cy="3587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Tree>
    <p:extLst>
      <p:ext uri="{BB962C8B-B14F-4D97-AF65-F5344CB8AC3E}">
        <p14:creationId xmlns:p14="http://schemas.microsoft.com/office/powerpoint/2010/main" val="12343295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Título"/>
          <p:cNvSpPr>
            <a:spLocks noGrp="1"/>
          </p:cNvSpPr>
          <p:nvPr>
            <p:ph type="title"/>
          </p:nvPr>
        </p:nvSpPr>
        <p:spPr>
          <a:xfrm>
            <a:off x="457200" y="115888"/>
            <a:ext cx="8229600" cy="1143000"/>
          </a:xfrm>
        </p:spPr>
        <p:txBody>
          <a:bodyPr/>
          <a:lstStyle/>
          <a:p>
            <a:pPr eaLnBrk="1" hangingPunct="1"/>
            <a:r>
              <a:rPr lang="es-MX" altLang="en-US"/>
              <a:t>Íconos para variables observadas </a:t>
            </a:r>
          </a:p>
        </p:txBody>
      </p:sp>
      <p:pic>
        <p:nvPicPr>
          <p:cNvPr id="9830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98308" name="4 Elipse"/>
          <p:cNvSpPr>
            <a:spLocks noChangeArrowheads="1"/>
          </p:cNvSpPr>
          <p:nvPr/>
        </p:nvSpPr>
        <p:spPr bwMode="auto">
          <a:xfrm>
            <a:off x="250825" y="1309688"/>
            <a:ext cx="433388"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98309" name="5 CuadroTexto"/>
          <p:cNvSpPr txBox="1">
            <a:spLocks noChangeArrowheads="1"/>
          </p:cNvSpPr>
          <p:nvPr/>
        </p:nvSpPr>
        <p:spPr bwMode="auto">
          <a:xfrm>
            <a:off x="323850" y="5732463"/>
            <a:ext cx="8351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Pulsando el ícono de rectángulo se pueden dibujar variables observadas</a:t>
            </a:r>
          </a:p>
        </p:txBody>
      </p:sp>
    </p:spTree>
    <p:extLst>
      <p:ext uri="{BB962C8B-B14F-4D97-AF65-F5344CB8AC3E}">
        <p14:creationId xmlns:p14="http://schemas.microsoft.com/office/powerpoint/2010/main" val="29130979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Título"/>
          <p:cNvSpPr>
            <a:spLocks noGrp="1"/>
          </p:cNvSpPr>
          <p:nvPr>
            <p:ph type="title"/>
          </p:nvPr>
        </p:nvSpPr>
        <p:spPr>
          <a:xfrm>
            <a:off x="457200" y="115888"/>
            <a:ext cx="8229600" cy="1143000"/>
          </a:xfrm>
        </p:spPr>
        <p:txBody>
          <a:bodyPr/>
          <a:lstStyle/>
          <a:p>
            <a:pPr eaLnBrk="1" hangingPunct="1"/>
            <a:r>
              <a:rPr lang="es-MX" altLang="en-US"/>
              <a:t>Dibujando las variables </a:t>
            </a:r>
          </a:p>
        </p:txBody>
      </p:sp>
      <p:pic>
        <p:nvPicPr>
          <p:cNvPr id="9933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99332" name="4 Elipse"/>
          <p:cNvSpPr>
            <a:spLocks noChangeArrowheads="1"/>
          </p:cNvSpPr>
          <p:nvPr/>
        </p:nvSpPr>
        <p:spPr bwMode="auto">
          <a:xfrm>
            <a:off x="250825" y="1312863"/>
            <a:ext cx="433388" cy="433387"/>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99333" name="5 CuadroTexto"/>
          <p:cNvSpPr txBox="1">
            <a:spLocks noChangeArrowheads="1"/>
          </p:cNvSpPr>
          <p:nvPr/>
        </p:nvSpPr>
        <p:spPr bwMode="auto">
          <a:xfrm>
            <a:off x="250825" y="5732463"/>
            <a:ext cx="84248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Se da click en el área del diagrama y se arrastra el ícono hasta que tenga el tamaño deseado</a:t>
            </a:r>
          </a:p>
        </p:txBody>
      </p:sp>
    </p:spTree>
    <p:extLst>
      <p:ext uri="{BB962C8B-B14F-4D97-AF65-F5344CB8AC3E}">
        <p14:creationId xmlns:p14="http://schemas.microsoft.com/office/powerpoint/2010/main" val="153041288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Título"/>
          <p:cNvSpPr>
            <a:spLocks noGrp="1"/>
          </p:cNvSpPr>
          <p:nvPr>
            <p:ph type="title"/>
          </p:nvPr>
        </p:nvSpPr>
        <p:spPr>
          <a:xfrm>
            <a:off x="457200" y="115888"/>
            <a:ext cx="8229600" cy="1143000"/>
          </a:xfrm>
        </p:spPr>
        <p:txBody>
          <a:bodyPr/>
          <a:lstStyle/>
          <a:p>
            <a:pPr eaLnBrk="1" hangingPunct="1"/>
            <a:r>
              <a:rPr lang="es-MX" altLang="en-US"/>
              <a:t>Otros Íconos</a:t>
            </a:r>
          </a:p>
        </p:txBody>
      </p:sp>
      <p:pic>
        <p:nvPicPr>
          <p:cNvPr id="10035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38238"/>
            <a:ext cx="7867650" cy="4424362"/>
          </a:xfrm>
        </p:spPr>
      </p:pic>
      <p:sp>
        <p:nvSpPr>
          <p:cNvPr id="100356" name="4 CuadroTexto"/>
          <p:cNvSpPr txBox="1">
            <a:spLocks noChangeArrowheads="1"/>
          </p:cNvSpPr>
          <p:nvPr/>
        </p:nvSpPr>
        <p:spPr bwMode="auto">
          <a:xfrm>
            <a:off x="136525" y="5732463"/>
            <a:ext cx="88280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Una vez que se introduce el primer rectángulo, se activan otros íconos. El ícono debe estar pulsado para usar su funcionalidad</a:t>
            </a:r>
          </a:p>
        </p:txBody>
      </p:sp>
      <p:grpSp>
        <p:nvGrpSpPr>
          <p:cNvPr id="100357" name="24 Grupo"/>
          <p:cNvGrpSpPr>
            <a:grpSpLocks/>
          </p:cNvGrpSpPr>
          <p:nvPr/>
        </p:nvGrpSpPr>
        <p:grpSpPr bwMode="auto">
          <a:xfrm>
            <a:off x="1187450" y="2163763"/>
            <a:ext cx="7272338" cy="2246312"/>
            <a:chOff x="1187727" y="2163047"/>
            <a:chExt cx="7272705" cy="2246769"/>
          </a:xfrm>
        </p:grpSpPr>
        <p:sp>
          <p:nvSpPr>
            <p:cNvPr id="100360" name="5 CuadroTexto"/>
            <p:cNvSpPr txBox="1">
              <a:spLocks noChangeArrowheads="1"/>
            </p:cNvSpPr>
            <p:nvPr/>
          </p:nvSpPr>
          <p:spPr bwMode="auto">
            <a:xfrm>
              <a:off x="4788024" y="2163047"/>
              <a:ext cx="367240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buFont typeface="Courier New" pitchFamily="49" charset="0"/>
                <a:buChar char="o"/>
              </a:pPr>
              <a:r>
                <a:rPr lang="es-MX" altLang="en-US" sz="2000">
                  <a:latin typeface="Arial" pitchFamily="34" charset="0"/>
                </a:rPr>
                <a:t>Marcar un objeto</a:t>
              </a:r>
            </a:p>
            <a:p>
              <a:pPr eaLnBrk="1" hangingPunct="1">
                <a:buFont typeface="Courier New" pitchFamily="49" charset="0"/>
                <a:buChar char="o"/>
              </a:pPr>
              <a:r>
                <a:rPr lang="es-MX" altLang="en-US" sz="2000">
                  <a:latin typeface="Arial" pitchFamily="34" charset="0"/>
                </a:rPr>
                <a:t>Marcar todos los objetos</a:t>
              </a:r>
            </a:p>
            <a:p>
              <a:pPr eaLnBrk="1" hangingPunct="1">
                <a:buFont typeface="Courier New" pitchFamily="49" charset="0"/>
                <a:buChar char="o"/>
              </a:pPr>
              <a:r>
                <a:rPr lang="es-MX" altLang="en-US" sz="2000">
                  <a:latin typeface="Arial" pitchFamily="34" charset="0"/>
                </a:rPr>
                <a:t>Desmarcar todo lo marcado</a:t>
              </a:r>
            </a:p>
            <a:p>
              <a:pPr eaLnBrk="1" hangingPunct="1">
                <a:buFont typeface="Courier New" pitchFamily="49" charset="0"/>
                <a:buChar char="o"/>
              </a:pPr>
              <a:endParaRPr lang="es-MX" altLang="en-US" sz="2000">
                <a:latin typeface="Arial" pitchFamily="34" charset="0"/>
              </a:endParaRPr>
            </a:p>
            <a:p>
              <a:pPr eaLnBrk="1" hangingPunct="1">
                <a:buFont typeface="Courier New" pitchFamily="49" charset="0"/>
                <a:buChar char="o"/>
              </a:pPr>
              <a:r>
                <a:rPr lang="es-MX" altLang="en-US" sz="2000">
                  <a:latin typeface="Arial" pitchFamily="34" charset="0"/>
                </a:rPr>
                <a:t>Copiar objetos</a:t>
              </a:r>
            </a:p>
            <a:p>
              <a:pPr eaLnBrk="1" hangingPunct="1">
                <a:buFont typeface="Courier New" pitchFamily="49" charset="0"/>
                <a:buChar char="o"/>
              </a:pPr>
              <a:r>
                <a:rPr lang="es-MX" altLang="en-US" sz="2000">
                  <a:latin typeface="Arial" pitchFamily="34" charset="0"/>
                </a:rPr>
                <a:t>Mover objetos</a:t>
              </a:r>
            </a:p>
            <a:p>
              <a:pPr eaLnBrk="1" hangingPunct="1">
                <a:buFont typeface="Courier New" pitchFamily="49" charset="0"/>
                <a:buChar char="o"/>
              </a:pPr>
              <a:r>
                <a:rPr lang="es-MX" altLang="en-US" sz="2000">
                  <a:latin typeface="Arial" pitchFamily="34" charset="0"/>
                </a:rPr>
                <a:t>Borrar objetos</a:t>
              </a:r>
            </a:p>
          </p:txBody>
        </p:sp>
        <p:cxnSp>
          <p:nvCxnSpPr>
            <p:cNvPr id="100361" name="10 Conector recto de flecha"/>
            <p:cNvCxnSpPr>
              <a:cxnSpLocks noChangeShapeType="1"/>
            </p:cNvCxnSpPr>
            <p:nvPr/>
          </p:nvCxnSpPr>
          <p:spPr bwMode="auto">
            <a:xfrm flipH="1" flipV="1">
              <a:off x="1187727" y="2173800"/>
              <a:ext cx="3456384" cy="535120"/>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0362" name="13 Abrir llave"/>
            <p:cNvSpPr>
              <a:spLocks/>
            </p:cNvSpPr>
            <p:nvPr/>
          </p:nvSpPr>
          <p:spPr bwMode="auto">
            <a:xfrm>
              <a:off x="4681184" y="2307936"/>
              <a:ext cx="216024" cy="778440"/>
            </a:xfrm>
            <a:prstGeom prst="leftBrace">
              <a:avLst>
                <a:gd name="adj1" fmla="val 8325"/>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100363" name="19 Abrir llave"/>
            <p:cNvSpPr>
              <a:spLocks/>
            </p:cNvSpPr>
            <p:nvPr/>
          </p:nvSpPr>
          <p:spPr bwMode="auto">
            <a:xfrm>
              <a:off x="4688720" y="3514656"/>
              <a:ext cx="216024" cy="778440"/>
            </a:xfrm>
            <a:prstGeom prst="leftBrace">
              <a:avLst>
                <a:gd name="adj1" fmla="val 8325"/>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00364" name="20 Conector recto de flecha"/>
            <p:cNvCxnSpPr>
              <a:cxnSpLocks noChangeShapeType="1"/>
            </p:cNvCxnSpPr>
            <p:nvPr/>
          </p:nvCxnSpPr>
          <p:spPr bwMode="auto">
            <a:xfrm flipH="1" flipV="1">
              <a:off x="1187727" y="2461476"/>
              <a:ext cx="3456384" cy="1471224"/>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grpSp>
      <p:sp>
        <p:nvSpPr>
          <p:cNvPr id="12" name="11 Rectángulo"/>
          <p:cNvSpPr/>
          <p:nvPr/>
        </p:nvSpPr>
        <p:spPr>
          <a:xfrm>
            <a:off x="323850" y="2287588"/>
            <a:ext cx="914400" cy="2524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
        <p:nvSpPr>
          <p:cNvPr id="13" name="12 Rectángulo"/>
          <p:cNvSpPr/>
          <p:nvPr/>
        </p:nvSpPr>
        <p:spPr>
          <a:xfrm>
            <a:off x="323850" y="2012950"/>
            <a:ext cx="914400" cy="2524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Tree>
    <p:extLst>
      <p:ext uri="{BB962C8B-B14F-4D97-AF65-F5344CB8AC3E}">
        <p14:creationId xmlns:p14="http://schemas.microsoft.com/office/powerpoint/2010/main" val="5724991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1379" name="14 CuadroTexto"/>
          <p:cNvSpPr txBox="1">
            <a:spLocks noChangeArrowheads="1"/>
          </p:cNvSpPr>
          <p:nvPr/>
        </p:nvSpPr>
        <p:spPr bwMode="auto">
          <a:xfrm>
            <a:off x="136525" y="5732463"/>
            <a:ext cx="88280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Pulsado el botón de copiar y arrastrando el objeto marcado se pueden obtener otros objetos iguales </a:t>
            </a:r>
          </a:p>
        </p:txBody>
      </p:sp>
      <p:sp>
        <p:nvSpPr>
          <p:cNvPr id="101380" name="15 Elipse"/>
          <p:cNvSpPr>
            <a:spLocks noChangeArrowheads="1"/>
          </p:cNvSpPr>
          <p:nvPr/>
        </p:nvSpPr>
        <p:spPr bwMode="auto">
          <a:xfrm>
            <a:off x="250825" y="2133600"/>
            <a:ext cx="433388"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101381" name="1 Título"/>
          <p:cNvSpPr>
            <a:spLocks noGrp="1"/>
          </p:cNvSpPr>
          <p:nvPr>
            <p:ph type="title"/>
          </p:nvPr>
        </p:nvSpPr>
        <p:spPr>
          <a:xfrm>
            <a:off x="457200" y="115888"/>
            <a:ext cx="8229600" cy="1143000"/>
          </a:xfrm>
        </p:spPr>
        <p:txBody>
          <a:bodyPr/>
          <a:lstStyle/>
          <a:p>
            <a:pPr eaLnBrk="1" hangingPunct="1"/>
            <a:r>
              <a:rPr lang="es-MX" altLang="en-US"/>
              <a:t>Otros Íconos</a:t>
            </a:r>
          </a:p>
        </p:txBody>
      </p:sp>
    </p:spTree>
    <p:extLst>
      <p:ext uri="{BB962C8B-B14F-4D97-AF65-F5344CB8AC3E}">
        <p14:creationId xmlns:p14="http://schemas.microsoft.com/office/powerpoint/2010/main" val="276735151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Título"/>
          <p:cNvSpPr>
            <a:spLocks noGrp="1"/>
          </p:cNvSpPr>
          <p:nvPr>
            <p:ph type="title"/>
          </p:nvPr>
        </p:nvSpPr>
        <p:spPr>
          <a:xfrm>
            <a:off x="457200" y="115888"/>
            <a:ext cx="8229600" cy="1143000"/>
          </a:xfrm>
        </p:spPr>
        <p:txBody>
          <a:bodyPr/>
          <a:lstStyle/>
          <a:p>
            <a:pPr eaLnBrk="1" hangingPunct="1"/>
            <a:r>
              <a:rPr lang="es-MX" altLang="en-US"/>
              <a:t>Dibujando las flechas</a:t>
            </a:r>
          </a:p>
        </p:txBody>
      </p:sp>
      <p:pic>
        <p:nvPicPr>
          <p:cNvPr id="10240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cxnSp>
        <p:nvCxnSpPr>
          <p:cNvPr id="102404" name="4 Conector recto de flecha"/>
          <p:cNvCxnSpPr>
            <a:cxnSpLocks noChangeShapeType="1"/>
          </p:cNvCxnSpPr>
          <p:nvPr/>
        </p:nvCxnSpPr>
        <p:spPr bwMode="auto">
          <a:xfrm flipH="1" flipV="1">
            <a:off x="1189038" y="1728788"/>
            <a:ext cx="3527425" cy="331787"/>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02405" name="5 CuadroTexto"/>
          <p:cNvSpPr txBox="1">
            <a:spLocks noChangeArrowheads="1"/>
          </p:cNvSpPr>
          <p:nvPr/>
        </p:nvSpPr>
        <p:spPr bwMode="auto">
          <a:xfrm>
            <a:off x="4787900" y="1557338"/>
            <a:ext cx="367188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buFont typeface="Courier New" pitchFamily="49" charset="0"/>
              <a:buChar char="o"/>
            </a:pPr>
            <a:r>
              <a:rPr lang="es-MX" altLang="en-US" sz="2000">
                <a:latin typeface="Arial" pitchFamily="34" charset="0"/>
              </a:rPr>
              <a:t> Flecha de causa- efecto</a:t>
            </a:r>
          </a:p>
          <a:p>
            <a:pPr eaLnBrk="1" hangingPunct="1">
              <a:buFont typeface="Courier New" pitchFamily="49" charset="0"/>
              <a:buChar char="o"/>
            </a:pPr>
            <a:r>
              <a:rPr lang="es-MX" altLang="en-US" sz="2000">
                <a:latin typeface="Arial" pitchFamily="34" charset="0"/>
              </a:rPr>
              <a:t> Flecha de correlaciones</a:t>
            </a:r>
          </a:p>
          <a:p>
            <a:pPr eaLnBrk="1" hangingPunct="1">
              <a:buFont typeface="Courier New" pitchFamily="49" charset="0"/>
              <a:buChar char="o"/>
            </a:pPr>
            <a:r>
              <a:rPr lang="es-MX" altLang="en-US" sz="2000">
                <a:latin typeface="Arial" pitchFamily="34" charset="0"/>
              </a:rPr>
              <a:t> Añadir término de error</a:t>
            </a:r>
          </a:p>
        </p:txBody>
      </p:sp>
      <p:sp>
        <p:nvSpPr>
          <p:cNvPr id="102406" name="13 Abrir llave"/>
          <p:cNvSpPr>
            <a:spLocks/>
          </p:cNvSpPr>
          <p:nvPr/>
        </p:nvSpPr>
        <p:spPr bwMode="auto">
          <a:xfrm>
            <a:off x="4681538" y="1700213"/>
            <a:ext cx="215900" cy="779462"/>
          </a:xfrm>
          <a:prstGeom prst="leftBrace">
            <a:avLst>
              <a:gd name="adj1" fmla="val 8340"/>
              <a:gd name="adj2" fmla="val 500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102407" name="14 CuadroTexto"/>
          <p:cNvSpPr txBox="1">
            <a:spLocks noChangeArrowheads="1"/>
          </p:cNvSpPr>
          <p:nvPr/>
        </p:nvSpPr>
        <p:spPr bwMode="auto">
          <a:xfrm>
            <a:off x="352425" y="5732463"/>
            <a:ext cx="82518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Se da click al botón de la copiadora para desmarcarlo y se activa el botón de las relaciones de causa y efecto</a:t>
            </a:r>
          </a:p>
        </p:txBody>
      </p:sp>
      <p:sp>
        <p:nvSpPr>
          <p:cNvPr id="9" name="8 Rectángulo"/>
          <p:cNvSpPr/>
          <p:nvPr/>
        </p:nvSpPr>
        <p:spPr>
          <a:xfrm>
            <a:off x="250825" y="1628775"/>
            <a:ext cx="914400" cy="2524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MX"/>
          </a:p>
        </p:txBody>
      </p:sp>
    </p:spTree>
    <p:extLst>
      <p:ext uri="{BB962C8B-B14F-4D97-AF65-F5344CB8AC3E}">
        <p14:creationId xmlns:p14="http://schemas.microsoft.com/office/powerpoint/2010/main" val="141817908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Título"/>
          <p:cNvSpPr>
            <a:spLocks noGrp="1"/>
          </p:cNvSpPr>
          <p:nvPr>
            <p:ph type="title"/>
          </p:nvPr>
        </p:nvSpPr>
        <p:spPr>
          <a:xfrm>
            <a:off x="457200" y="115888"/>
            <a:ext cx="8229600" cy="1143000"/>
          </a:xfrm>
        </p:spPr>
        <p:txBody>
          <a:bodyPr/>
          <a:lstStyle/>
          <a:p>
            <a:pPr eaLnBrk="1" hangingPunct="1"/>
            <a:r>
              <a:rPr lang="es-MX" altLang="en-US"/>
              <a:t>Dibujando las flechas</a:t>
            </a:r>
          </a:p>
        </p:txBody>
      </p:sp>
      <p:pic>
        <p:nvPicPr>
          <p:cNvPr id="10342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3428" name="4 CuadroTexto"/>
          <p:cNvSpPr txBox="1">
            <a:spLocks noChangeArrowheads="1"/>
          </p:cNvSpPr>
          <p:nvPr/>
        </p:nvSpPr>
        <p:spPr bwMode="auto">
          <a:xfrm>
            <a:off x="352425" y="5732463"/>
            <a:ext cx="76755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Se dibujan las flechas una por una moviendo el cursor de la variable de origen a la variable endógena</a:t>
            </a:r>
          </a:p>
        </p:txBody>
      </p:sp>
      <p:sp>
        <p:nvSpPr>
          <p:cNvPr id="103429" name="5 Elipse"/>
          <p:cNvSpPr>
            <a:spLocks noChangeArrowheads="1"/>
          </p:cNvSpPr>
          <p:nvPr/>
        </p:nvSpPr>
        <p:spPr bwMode="auto">
          <a:xfrm>
            <a:off x="250825" y="1525588"/>
            <a:ext cx="433388"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551180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84"/>
            <a:ext cx="7620000" cy="1143000"/>
          </a:xfrm>
        </p:spPr>
        <p:txBody>
          <a:bodyPr/>
          <a:lstStyle/>
          <a:p>
            <a:pPr algn="ctr"/>
            <a:r>
              <a:rPr lang="es-MX" dirty="0"/>
              <a:t>Tipos de variables</a:t>
            </a:r>
          </a:p>
        </p:txBody>
      </p:sp>
      <p:sp>
        <p:nvSpPr>
          <p:cNvPr id="3" name="2 Marcador de contenido"/>
          <p:cNvSpPr>
            <a:spLocks noGrp="1"/>
          </p:cNvSpPr>
          <p:nvPr>
            <p:ph idx="1"/>
          </p:nvPr>
        </p:nvSpPr>
        <p:spPr>
          <a:xfrm>
            <a:off x="107504" y="908720"/>
            <a:ext cx="8280920" cy="5832648"/>
          </a:xfrm>
        </p:spPr>
        <p:txBody>
          <a:bodyPr>
            <a:noAutofit/>
          </a:bodyPr>
          <a:lstStyle/>
          <a:p>
            <a:r>
              <a:rPr lang="es-MX" sz="3200" b="1" dirty="0"/>
              <a:t>Variable observada. </a:t>
            </a:r>
            <a:r>
              <a:rPr lang="es-MX" sz="3200" dirty="0"/>
              <a:t>Variables que se miden de los sujetos en estudio. Por ejemplo las preguntas de un cuestionario. Una característica de estas variables es que sirven para evidenciar o definir las variables no observadas o latentes.</a:t>
            </a:r>
          </a:p>
          <a:p>
            <a:r>
              <a:rPr lang="es-MX" sz="3200" b="1" dirty="0"/>
              <a:t>Variable latente (constructo): </a:t>
            </a:r>
            <a:r>
              <a:rPr lang="es-MX" sz="3200" dirty="0"/>
              <a:t>Característica que se desearía medir pero que no se puede observar, ya que esta se encuentra implícita dentro de las variables observadas (constructos). Ejemplo aprovechamiento, satisfacción laboral, creatividad, etc. </a:t>
            </a:r>
          </a:p>
          <a:p>
            <a:endParaRPr lang="es-MX" sz="3200" dirty="0"/>
          </a:p>
        </p:txBody>
      </p:sp>
    </p:spTree>
    <p:extLst>
      <p:ext uri="{BB962C8B-B14F-4D97-AF65-F5344CB8AC3E}">
        <p14:creationId xmlns:p14="http://schemas.microsoft.com/office/powerpoint/2010/main" val="21514597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Título"/>
          <p:cNvSpPr>
            <a:spLocks noGrp="1"/>
          </p:cNvSpPr>
          <p:nvPr>
            <p:ph type="title"/>
          </p:nvPr>
        </p:nvSpPr>
        <p:spPr>
          <a:xfrm>
            <a:off x="457200" y="115888"/>
            <a:ext cx="8229600" cy="1143000"/>
          </a:xfrm>
        </p:spPr>
        <p:txBody>
          <a:bodyPr/>
          <a:lstStyle/>
          <a:p>
            <a:pPr eaLnBrk="1" hangingPunct="1"/>
            <a:r>
              <a:rPr lang="es-MX" altLang="en-US"/>
              <a:t>Introduciendo el término de error</a:t>
            </a:r>
          </a:p>
        </p:txBody>
      </p:sp>
      <p:pic>
        <p:nvPicPr>
          <p:cNvPr id="10445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4452" name="4 Elipse"/>
          <p:cNvSpPr>
            <a:spLocks noChangeArrowheads="1"/>
          </p:cNvSpPr>
          <p:nvPr/>
        </p:nvSpPr>
        <p:spPr bwMode="auto">
          <a:xfrm>
            <a:off x="741363" y="1525588"/>
            <a:ext cx="433387"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
        <p:nvSpPr>
          <p:cNvPr id="104453" name="5 CuadroTexto"/>
          <p:cNvSpPr txBox="1">
            <a:spLocks noChangeArrowheads="1"/>
          </p:cNvSpPr>
          <p:nvPr/>
        </p:nvSpPr>
        <p:spPr bwMode="auto">
          <a:xfrm>
            <a:off x="352425" y="5732463"/>
            <a:ext cx="81073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Con el ícono de término de error pulsado se da click en la variable endógena para que aparezca su término de error.</a:t>
            </a:r>
          </a:p>
        </p:txBody>
      </p:sp>
      <p:cxnSp>
        <p:nvCxnSpPr>
          <p:cNvPr id="104454" name="6 Conector recto de flecha"/>
          <p:cNvCxnSpPr>
            <a:cxnSpLocks noChangeShapeType="1"/>
          </p:cNvCxnSpPr>
          <p:nvPr/>
        </p:nvCxnSpPr>
        <p:spPr bwMode="auto">
          <a:xfrm flipH="1">
            <a:off x="6084888" y="2708275"/>
            <a:ext cx="358775" cy="504825"/>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1128365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Título"/>
          <p:cNvSpPr>
            <a:spLocks noGrp="1"/>
          </p:cNvSpPr>
          <p:nvPr>
            <p:ph type="title"/>
          </p:nvPr>
        </p:nvSpPr>
        <p:spPr>
          <a:xfrm>
            <a:off x="457200" y="115888"/>
            <a:ext cx="8229600" cy="1143000"/>
          </a:xfrm>
        </p:spPr>
        <p:txBody>
          <a:bodyPr/>
          <a:lstStyle/>
          <a:p>
            <a:pPr eaLnBrk="1" hangingPunct="1"/>
            <a:r>
              <a:rPr lang="es-MX" altLang="en-US"/>
              <a:t>Corrigiendo el dibujo</a:t>
            </a:r>
          </a:p>
        </p:txBody>
      </p:sp>
      <p:pic>
        <p:nvPicPr>
          <p:cNvPr id="10547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5476" name="4 CuadroTexto"/>
          <p:cNvSpPr txBox="1">
            <a:spLocks noChangeArrowheads="1"/>
          </p:cNvSpPr>
          <p:nvPr/>
        </p:nvSpPr>
        <p:spPr bwMode="auto">
          <a:xfrm>
            <a:off x="280988" y="5634038"/>
            <a:ext cx="86836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Ya dibujadas las correlaciones, se pueden corregir las flechas con ayuda del botón “varita mágica”. Basta dar click en cada objeto al que llegan las flechas. </a:t>
            </a:r>
          </a:p>
        </p:txBody>
      </p:sp>
      <p:sp>
        <p:nvSpPr>
          <p:cNvPr id="105477" name="5 Elipse"/>
          <p:cNvSpPr>
            <a:spLocks noChangeArrowheads="1"/>
          </p:cNvSpPr>
          <p:nvPr/>
        </p:nvSpPr>
        <p:spPr bwMode="auto">
          <a:xfrm>
            <a:off x="755650" y="2565400"/>
            <a:ext cx="431800"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29309045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6499" name="1 Título"/>
          <p:cNvSpPr>
            <a:spLocks noGrp="1"/>
          </p:cNvSpPr>
          <p:nvPr>
            <p:ph type="title"/>
          </p:nvPr>
        </p:nvSpPr>
        <p:spPr>
          <a:xfrm>
            <a:off x="457200" y="115888"/>
            <a:ext cx="8229600" cy="1143000"/>
          </a:xfrm>
        </p:spPr>
        <p:txBody>
          <a:bodyPr/>
          <a:lstStyle/>
          <a:p>
            <a:pPr eaLnBrk="1" hangingPunct="1"/>
            <a:r>
              <a:rPr lang="es-MX" altLang="en-US"/>
              <a:t>Introduciendo las variables</a:t>
            </a:r>
          </a:p>
        </p:txBody>
      </p:sp>
      <p:sp>
        <p:nvSpPr>
          <p:cNvPr id="106500" name="4 CuadroTexto"/>
          <p:cNvSpPr txBox="1">
            <a:spLocks noChangeArrowheads="1"/>
          </p:cNvSpPr>
          <p:nvPr/>
        </p:nvSpPr>
        <p:spPr bwMode="auto">
          <a:xfrm>
            <a:off x="352425" y="5661025"/>
            <a:ext cx="81073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Listo el diagrama se procede a introducir las variables, que se seleccionan pulsando el botón de lista de variables</a:t>
            </a:r>
          </a:p>
        </p:txBody>
      </p:sp>
      <p:sp>
        <p:nvSpPr>
          <p:cNvPr id="106501" name="5 Elipse"/>
          <p:cNvSpPr>
            <a:spLocks noChangeArrowheads="1"/>
          </p:cNvSpPr>
          <p:nvPr/>
        </p:nvSpPr>
        <p:spPr bwMode="auto">
          <a:xfrm>
            <a:off x="728663" y="1731963"/>
            <a:ext cx="431800"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7659660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Título"/>
          <p:cNvSpPr>
            <a:spLocks noGrp="1"/>
          </p:cNvSpPr>
          <p:nvPr>
            <p:ph type="title"/>
          </p:nvPr>
        </p:nvSpPr>
        <p:spPr>
          <a:xfrm>
            <a:off x="457200" y="115888"/>
            <a:ext cx="8229600" cy="1143000"/>
          </a:xfrm>
        </p:spPr>
        <p:txBody>
          <a:bodyPr/>
          <a:lstStyle/>
          <a:p>
            <a:pPr eaLnBrk="1" hangingPunct="1"/>
            <a:r>
              <a:rPr lang="es-MX" altLang="en-US"/>
              <a:t>Introduciendo las variables</a:t>
            </a:r>
          </a:p>
        </p:txBody>
      </p:sp>
      <p:pic>
        <p:nvPicPr>
          <p:cNvPr id="10752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7524" name="4 CuadroTexto"/>
          <p:cNvSpPr txBox="1">
            <a:spLocks noChangeArrowheads="1"/>
          </p:cNvSpPr>
          <p:nvPr/>
        </p:nvSpPr>
        <p:spPr bwMode="auto">
          <a:xfrm>
            <a:off x="352425" y="5661025"/>
            <a:ext cx="8396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Se arrastran las variables observadas de la lista a los cuadros</a:t>
            </a:r>
          </a:p>
        </p:txBody>
      </p:sp>
      <p:sp>
        <p:nvSpPr>
          <p:cNvPr id="107525" name="5 Elipse"/>
          <p:cNvSpPr>
            <a:spLocks noChangeArrowheads="1"/>
          </p:cNvSpPr>
          <p:nvPr/>
        </p:nvSpPr>
        <p:spPr bwMode="auto">
          <a:xfrm>
            <a:off x="728663" y="1731963"/>
            <a:ext cx="431800"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261284695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Título"/>
          <p:cNvSpPr>
            <a:spLocks noGrp="1"/>
          </p:cNvSpPr>
          <p:nvPr>
            <p:ph type="title"/>
          </p:nvPr>
        </p:nvSpPr>
        <p:spPr>
          <a:xfrm>
            <a:off x="457200" y="115888"/>
            <a:ext cx="8229600" cy="1143000"/>
          </a:xfrm>
        </p:spPr>
        <p:txBody>
          <a:bodyPr/>
          <a:lstStyle/>
          <a:p>
            <a:pPr eaLnBrk="1" hangingPunct="1"/>
            <a:r>
              <a:rPr lang="es-MX" altLang="en-US"/>
              <a:t>Introduciendo las variables</a:t>
            </a:r>
          </a:p>
        </p:txBody>
      </p:sp>
      <p:pic>
        <p:nvPicPr>
          <p:cNvPr id="10854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8548" name="4 CuadroTexto"/>
          <p:cNvSpPr txBox="1">
            <a:spLocks noChangeArrowheads="1"/>
          </p:cNvSpPr>
          <p:nvPr/>
        </p:nvSpPr>
        <p:spPr bwMode="auto">
          <a:xfrm>
            <a:off x="352425" y="5661025"/>
            <a:ext cx="83962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200">
                <a:latin typeface="Arial" pitchFamily="34" charset="0"/>
              </a:rPr>
              <a:t>Una vez introducidas todas las variables, es necesario dar un nombre al término de error de la variable endógena. Esto se hace dando botón derecho sobre el círculo y escribiendo un nombre</a:t>
            </a:r>
          </a:p>
        </p:txBody>
      </p:sp>
      <p:cxnSp>
        <p:nvCxnSpPr>
          <p:cNvPr id="108549" name="5 Conector recto de flecha"/>
          <p:cNvCxnSpPr>
            <a:cxnSpLocks noChangeShapeType="1"/>
          </p:cNvCxnSpPr>
          <p:nvPr/>
        </p:nvCxnSpPr>
        <p:spPr bwMode="auto">
          <a:xfrm flipH="1">
            <a:off x="6084888" y="2492375"/>
            <a:ext cx="574675" cy="431800"/>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5390819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Título"/>
          <p:cNvSpPr>
            <a:spLocks noGrp="1"/>
          </p:cNvSpPr>
          <p:nvPr>
            <p:ph type="title"/>
          </p:nvPr>
        </p:nvSpPr>
        <p:spPr>
          <a:xfrm>
            <a:off x="457200" y="115888"/>
            <a:ext cx="8229600" cy="1143000"/>
          </a:xfrm>
        </p:spPr>
        <p:txBody>
          <a:bodyPr/>
          <a:lstStyle/>
          <a:p>
            <a:pPr eaLnBrk="1" hangingPunct="1"/>
            <a:r>
              <a:rPr lang="es-MX" altLang="en-US"/>
              <a:t>Propiedades de los resultados</a:t>
            </a:r>
          </a:p>
        </p:txBody>
      </p:sp>
      <p:pic>
        <p:nvPicPr>
          <p:cNvPr id="109571"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09572" name="4 CuadroTexto"/>
          <p:cNvSpPr txBox="1">
            <a:spLocks noChangeArrowheads="1"/>
          </p:cNvSpPr>
          <p:nvPr/>
        </p:nvSpPr>
        <p:spPr bwMode="auto">
          <a:xfrm>
            <a:off x="280988" y="5589588"/>
            <a:ext cx="84677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Ya listo el diagrama, en el botón de propiedades se seleccionarán los métodos y las características que se desea ver en los resultados</a:t>
            </a:r>
          </a:p>
        </p:txBody>
      </p:sp>
      <p:sp>
        <p:nvSpPr>
          <p:cNvPr id="109573" name="5 Elipse"/>
          <p:cNvSpPr>
            <a:spLocks noChangeArrowheads="1"/>
          </p:cNvSpPr>
          <p:nvPr/>
        </p:nvSpPr>
        <p:spPr bwMode="auto">
          <a:xfrm>
            <a:off x="495300" y="2781300"/>
            <a:ext cx="431800"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365816726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1 Título"/>
          <p:cNvSpPr>
            <a:spLocks noGrp="1"/>
          </p:cNvSpPr>
          <p:nvPr>
            <p:ph type="title"/>
          </p:nvPr>
        </p:nvSpPr>
        <p:spPr>
          <a:xfrm>
            <a:off x="457200" y="115888"/>
            <a:ext cx="8229600" cy="1143000"/>
          </a:xfrm>
        </p:spPr>
        <p:txBody>
          <a:bodyPr/>
          <a:lstStyle/>
          <a:p>
            <a:pPr eaLnBrk="1" hangingPunct="1"/>
            <a:r>
              <a:rPr lang="es-MX" altLang="en-US"/>
              <a:t>Propiedades de los resultados</a:t>
            </a:r>
          </a:p>
        </p:txBody>
      </p:sp>
      <p:pic>
        <p:nvPicPr>
          <p:cNvPr id="110595"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0596" name="4 CuadroTexto"/>
          <p:cNvSpPr txBox="1">
            <a:spLocks noChangeArrowheads="1"/>
          </p:cNvSpPr>
          <p:nvPr/>
        </p:nvSpPr>
        <p:spPr bwMode="auto">
          <a:xfrm>
            <a:off x="323850" y="5661025"/>
            <a:ext cx="79930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En la pestaña Estimación se selecciona el método de minimización</a:t>
            </a:r>
          </a:p>
        </p:txBody>
      </p:sp>
      <p:sp>
        <p:nvSpPr>
          <p:cNvPr id="110597" name="5 Elipse"/>
          <p:cNvSpPr>
            <a:spLocks noChangeArrowheads="1"/>
          </p:cNvSpPr>
          <p:nvPr/>
        </p:nvSpPr>
        <p:spPr bwMode="auto">
          <a:xfrm>
            <a:off x="495300" y="2781300"/>
            <a:ext cx="431800" cy="431800"/>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cxnSp>
        <p:nvCxnSpPr>
          <p:cNvPr id="110598" name="6 Conector recto de flecha"/>
          <p:cNvCxnSpPr>
            <a:cxnSpLocks noChangeShapeType="1"/>
          </p:cNvCxnSpPr>
          <p:nvPr/>
        </p:nvCxnSpPr>
        <p:spPr bwMode="auto">
          <a:xfrm flipH="1">
            <a:off x="2843213" y="1412875"/>
            <a:ext cx="576262" cy="431800"/>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6276937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1 Título"/>
          <p:cNvSpPr>
            <a:spLocks noGrp="1"/>
          </p:cNvSpPr>
          <p:nvPr>
            <p:ph type="title"/>
          </p:nvPr>
        </p:nvSpPr>
        <p:spPr>
          <a:xfrm>
            <a:off x="457200" y="115888"/>
            <a:ext cx="8229600" cy="1143000"/>
          </a:xfrm>
        </p:spPr>
        <p:txBody>
          <a:bodyPr/>
          <a:lstStyle/>
          <a:p>
            <a:pPr eaLnBrk="1" hangingPunct="1"/>
            <a:r>
              <a:rPr lang="es-MX" altLang="en-US"/>
              <a:t>Propiedades de los resultados</a:t>
            </a:r>
          </a:p>
        </p:txBody>
      </p:sp>
      <p:pic>
        <p:nvPicPr>
          <p:cNvPr id="111619"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1620" name="4 CuadroTexto"/>
          <p:cNvSpPr txBox="1">
            <a:spLocks noChangeArrowheads="1"/>
          </p:cNvSpPr>
          <p:nvPr/>
        </p:nvSpPr>
        <p:spPr bwMode="auto">
          <a:xfrm>
            <a:off x="280988" y="5661025"/>
            <a:ext cx="88280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En la pestaña de Output se hace la selección deseada, que en este caso serán los coeficientes estandarizado y la      de la regresión para la variable endógena </a:t>
            </a:r>
          </a:p>
        </p:txBody>
      </p:sp>
      <p:cxnSp>
        <p:nvCxnSpPr>
          <p:cNvPr id="111621" name="5 Conector recto de flecha"/>
          <p:cNvCxnSpPr>
            <a:cxnSpLocks noChangeShapeType="1"/>
          </p:cNvCxnSpPr>
          <p:nvPr/>
        </p:nvCxnSpPr>
        <p:spPr bwMode="auto">
          <a:xfrm flipH="1">
            <a:off x="3779838" y="1412875"/>
            <a:ext cx="576262" cy="431800"/>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sp>
        <p:nvSpPr>
          <p:cNvPr id="111622" name="6 Elipse"/>
          <p:cNvSpPr>
            <a:spLocks noChangeArrowheads="1"/>
          </p:cNvSpPr>
          <p:nvPr/>
        </p:nvSpPr>
        <p:spPr bwMode="auto">
          <a:xfrm>
            <a:off x="2555875" y="2335213"/>
            <a:ext cx="431800" cy="576262"/>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graphicFrame>
        <p:nvGraphicFramePr>
          <p:cNvPr id="111623" name="Object 2"/>
          <p:cNvGraphicFramePr>
            <a:graphicFrameLocks noChangeAspect="1"/>
          </p:cNvGraphicFramePr>
          <p:nvPr/>
        </p:nvGraphicFramePr>
        <p:xfrm>
          <a:off x="7273925" y="5976938"/>
          <a:ext cx="579438" cy="476250"/>
        </p:xfrm>
        <a:graphic>
          <a:graphicData uri="http://schemas.openxmlformats.org/presentationml/2006/ole">
            <mc:AlternateContent xmlns:mc="http://schemas.openxmlformats.org/markup-compatibility/2006">
              <mc:Choice xmlns:v="urn:schemas-microsoft-com:vml" Requires="v">
                <p:oleObj spid="_x0000_s2093" name="Ecuación" r:id="rId4" imgW="203112" imgH="190417" progId="Equation.3">
                  <p:embed/>
                </p:oleObj>
              </mc:Choice>
              <mc:Fallback>
                <p:oleObj name="Ecuación" r:id="rId4" imgW="203112" imgH="19041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73925" y="5976938"/>
                        <a:ext cx="579438"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81195855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1 Título"/>
          <p:cNvSpPr>
            <a:spLocks noGrp="1"/>
          </p:cNvSpPr>
          <p:nvPr>
            <p:ph type="title"/>
          </p:nvPr>
        </p:nvSpPr>
        <p:spPr>
          <a:xfrm>
            <a:off x="457200" y="115888"/>
            <a:ext cx="8229600" cy="1143000"/>
          </a:xfrm>
        </p:spPr>
        <p:txBody>
          <a:bodyPr/>
          <a:lstStyle/>
          <a:p>
            <a:pPr eaLnBrk="1" hangingPunct="1"/>
            <a:r>
              <a:rPr lang="es-MX" altLang="en-US"/>
              <a:t>Ejecución del modelo</a:t>
            </a:r>
          </a:p>
        </p:txBody>
      </p:sp>
      <p:pic>
        <p:nvPicPr>
          <p:cNvPr id="112643"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2644" name="4 CuadroTexto"/>
          <p:cNvSpPr txBox="1">
            <a:spLocks noChangeArrowheads="1"/>
          </p:cNvSpPr>
          <p:nvPr/>
        </p:nvSpPr>
        <p:spPr bwMode="auto">
          <a:xfrm>
            <a:off x="280988" y="5661025"/>
            <a:ext cx="8828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Picando el ícono del ábaco se solicita la ejecución del modelo</a:t>
            </a:r>
          </a:p>
        </p:txBody>
      </p:sp>
      <p:sp>
        <p:nvSpPr>
          <p:cNvPr id="112645" name="5 Elipse"/>
          <p:cNvSpPr>
            <a:spLocks noChangeArrowheads="1"/>
          </p:cNvSpPr>
          <p:nvPr/>
        </p:nvSpPr>
        <p:spPr bwMode="auto">
          <a:xfrm>
            <a:off x="755650" y="2781300"/>
            <a:ext cx="431800" cy="417513"/>
          </a:xfrm>
          <a:prstGeom prst="ellipse">
            <a:avLst/>
          </a:prstGeom>
          <a:noFill/>
          <a:ln w="38100" algn="ctr">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ctr" eaLnBrk="1" hangingPunct="1"/>
            <a:endParaRPr lang="es-MX" altLang="en-US"/>
          </a:p>
        </p:txBody>
      </p:sp>
    </p:spTree>
    <p:extLst>
      <p:ext uri="{BB962C8B-B14F-4D97-AF65-F5344CB8AC3E}">
        <p14:creationId xmlns:p14="http://schemas.microsoft.com/office/powerpoint/2010/main" val="122846309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1 Título"/>
          <p:cNvSpPr>
            <a:spLocks noGrp="1"/>
          </p:cNvSpPr>
          <p:nvPr>
            <p:ph type="title"/>
          </p:nvPr>
        </p:nvSpPr>
        <p:spPr>
          <a:xfrm>
            <a:off x="457200" y="115888"/>
            <a:ext cx="8229600" cy="1143000"/>
          </a:xfrm>
        </p:spPr>
        <p:txBody>
          <a:bodyPr/>
          <a:lstStyle/>
          <a:p>
            <a:pPr eaLnBrk="1" hangingPunct="1"/>
            <a:r>
              <a:rPr lang="es-MX" altLang="en-US"/>
              <a:t>Ejecución.</a:t>
            </a:r>
          </a:p>
        </p:txBody>
      </p:sp>
      <p:pic>
        <p:nvPicPr>
          <p:cNvPr id="113667"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69888" y="1125538"/>
            <a:ext cx="7867650" cy="4422775"/>
          </a:xfrm>
        </p:spPr>
      </p:pic>
      <p:sp>
        <p:nvSpPr>
          <p:cNvPr id="113668" name="4 CuadroTexto"/>
          <p:cNvSpPr txBox="1">
            <a:spLocks noChangeArrowheads="1"/>
          </p:cNvSpPr>
          <p:nvPr/>
        </p:nvSpPr>
        <p:spPr bwMode="auto">
          <a:xfrm>
            <a:off x="136525" y="5661025"/>
            <a:ext cx="88280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eaLnBrk="1" hangingPunct="1"/>
            <a:r>
              <a:rPr lang="es-MX" altLang="en-US" sz="2400">
                <a:latin typeface="Arial" pitchFamily="34" charset="0"/>
              </a:rPr>
              <a:t>Antes de ejecutar, el programa solicita que se guarde el modelo, así que debemos dar un nombre al mismo.</a:t>
            </a:r>
          </a:p>
        </p:txBody>
      </p:sp>
    </p:spTree>
    <p:extLst>
      <p:ext uri="{BB962C8B-B14F-4D97-AF65-F5344CB8AC3E}">
        <p14:creationId xmlns:p14="http://schemas.microsoft.com/office/powerpoint/2010/main" val="13550905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1573</TotalTime>
  <Words>5883</Words>
  <Application>Microsoft Office PowerPoint</Application>
  <PresentationFormat>Presentación en pantalla (4:3)</PresentationFormat>
  <Paragraphs>321</Paragraphs>
  <Slides>120</Slides>
  <Notes>1</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120</vt:i4>
      </vt:variant>
    </vt:vector>
  </HeadingPairs>
  <TitlesOfParts>
    <vt:vector size="127" baseType="lpstr">
      <vt:lpstr>Arial</vt:lpstr>
      <vt:lpstr>Calibri</vt:lpstr>
      <vt:lpstr>Cambria</vt:lpstr>
      <vt:lpstr>Cambria Math</vt:lpstr>
      <vt:lpstr>Courier New</vt:lpstr>
      <vt:lpstr>Adyacencia</vt:lpstr>
      <vt:lpstr>Ecuación</vt:lpstr>
      <vt:lpstr>Ecuaciones Estructurales</vt:lpstr>
      <vt:lpstr>Ecuaciones estructurales</vt:lpstr>
      <vt:lpstr>Presentación de PowerPoint</vt:lpstr>
      <vt:lpstr>Presentación de PowerPoint</vt:lpstr>
      <vt:lpstr>Presentación de PowerPoint</vt:lpstr>
      <vt:lpstr>Presentación de PowerPoint</vt:lpstr>
      <vt:lpstr>Presentación de PowerPoint</vt:lpstr>
      <vt:lpstr>Presentación de PowerPoint</vt:lpstr>
      <vt:lpstr>Tipos de variables</vt:lpstr>
      <vt:lpstr>Presentación de PowerPoint</vt:lpstr>
      <vt:lpstr>Nomenclatura</vt:lpstr>
      <vt:lpstr>Tipos de modelos</vt:lpstr>
      <vt:lpstr>Presentación de PowerPoint</vt:lpstr>
      <vt:lpstr>Presentación de PowerPoint</vt:lpstr>
      <vt:lpstr>Presentación de PowerPoint</vt:lpstr>
      <vt:lpstr>Causalidad</vt:lpstr>
      <vt:lpstr>Presentación de PowerPoint</vt:lpstr>
      <vt:lpstr>Estructura de un modelo</vt:lpstr>
      <vt:lpstr>Acuerdos y definiciones</vt:lpstr>
      <vt:lpstr>Presentación de PowerPoint</vt:lpstr>
      <vt:lpstr>Presentación de PowerPoint</vt:lpstr>
      <vt:lpstr>Pasos en la elaboración de un modelo </vt:lpstr>
      <vt:lpstr>Pasos en la elaboración de un modelo </vt:lpstr>
      <vt:lpstr>Tipos de relaciones</vt:lpstr>
      <vt:lpstr>Presentación de PowerPoint</vt:lpstr>
      <vt:lpstr>Presentación de PowerPoint</vt:lpstr>
      <vt:lpstr>Presentación de PowerPoint</vt:lpstr>
      <vt:lpstr>Presentación de PowerPoint</vt:lpstr>
      <vt:lpstr>Presentación de PowerPoint</vt:lpstr>
      <vt:lpstr>Relación espuria</vt:lpstr>
      <vt:lpstr>Presentación de PowerPoint</vt:lpstr>
      <vt:lpstr>Relación directa o indirecta</vt:lpstr>
      <vt:lpstr>Presentación de PowerPoint</vt:lpstr>
      <vt:lpstr>Presentación de PowerPoint</vt:lpstr>
      <vt:lpstr>Presentación de PowerPoint</vt:lpstr>
      <vt:lpstr>Identificación del modelo de ecuación estructural para el análisis de secuencia</vt:lpstr>
      <vt:lpstr>Presentación de PowerPoint</vt:lpstr>
      <vt:lpstr>Presentación de PowerPoint</vt:lpstr>
      <vt:lpstr>Aplicación del análisis de secuencias</vt:lpstr>
      <vt:lpstr>Presentación de PowerPoint</vt:lpstr>
      <vt:lpstr>Presentación de PowerPoint</vt:lpstr>
      <vt:lpstr>La función de la teoría</vt:lpstr>
      <vt:lpstr>Presentación de PowerPoint</vt:lpstr>
      <vt:lpstr>Desarrollo de una estrategia de modelización</vt:lpstr>
      <vt:lpstr>Estrategia de modelización confirmatoria</vt:lpstr>
      <vt:lpstr>Presentación de PowerPoint</vt:lpstr>
      <vt:lpstr>Estrategia de modelos rivales</vt:lpstr>
      <vt:lpstr>Estrategia de desarrollo de modelo</vt:lpstr>
      <vt:lpstr>Pasos en la modelización de ecuaciones estructurales </vt:lpstr>
      <vt:lpstr> Desarrollo de un modelo basado en  la teoría</vt:lpstr>
      <vt:lpstr>Presentación de PowerPoint</vt:lpstr>
      <vt:lpstr>Evaluar la identificación del modelo</vt:lpstr>
      <vt:lpstr>Presentación de PowerPoint</vt:lpstr>
      <vt:lpstr>Presentación de PowerPoint</vt:lpstr>
      <vt:lpstr>Presentación de PowerPoint</vt:lpstr>
      <vt:lpstr>Presentación de PowerPoint</vt:lpstr>
      <vt:lpstr>Presentación de PowerPoint</vt:lpstr>
      <vt:lpstr>Estimación de parámetros</vt:lpstr>
      <vt:lpstr>Presentación de PowerPoint</vt:lpstr>
      <vt:lpstr>Construcción de un diagrama de secuencias </vt:lpstr>
      <vt:lpstr>Presentación de PowerPoint</vt:lpstr>
      <vt:lpstr>Presentación de PowerPoint</vt:lpstr>
      <vt:lpstr>Evaluación de los criterios de calidad de ajuste</vt:lpstr>
      <vt:lpstr>Presentación de PowerPoint</vt:lpstr>
      <vt:lpstr>Evaluación del ajuste </vt:lpstr>
      <vt:lpstr>Medidas de ajuste global</vt:lpstr>
      <vt:lpstr>Presentación de PowerPoint</vt:lpstr>
      <vt:lpstr>Presentación de PowerPoint</vt:lpstr>
      <vt:lpstr>Medidas comparativas de ajuste </vt:lpstr>
      <vt:lpstr>Medidas de parsinomia</vt:lpstr>
      <vt:lpstr>Otras medidas de ajuste</vt:lpstr>
      <vt:lpstr>Presentación de PowerPoint</vt:lpstr>
      <vt:lpstr>Presentación de PowerPoint</vt:lpstr>
      <vt:lpstr>Criterios de ajuste </vt:lpstr>
      <vt:lpstr>Presentación de PowerPoint</vt:lpstr>
      <vt:lpstr>Interpretación</vt:lpstr>
      <vt:lpstr>Refinamiento</vt:lpstr>
      <vt:lpstr>Presentación de PowerPoint</vt:lpstr>
      <vt:lpstr>AMOS V20</vt:lpstr>
      <vt:lpstr>Selección del archivo de datos</vt:lpstr>
      <vt:lpstr>Selección del archivo de datos</vt:lpstr>
      <vt:lpstr>Selección del archivo de datos</vt:lpstr>
      <vt:lpstr>Dibujando el diagrama</vt:lpstr>
      <vt:lpstr>Íconos para variables observadas </vt:lpstr>
      <vt:lpstr>Dibujando las variables </vt:lpstr>
      <vt:lpstr>Otros Íconos</vt:lpstr>
      <vt:lpstr>Otros Íconos</vt:lpstr>
      <vt:lpstr>Dibujando las flechas</vt:lpstr>
      <vt:lpstr>Dibujando las flechas</vt:lpstr>
      <vt:lpstr>Introduciendo el término de error</vt:lpstr>
      <vt:lpstr>Corrigiendo el dibujo</vt:lpstr>
      <vt:lpstr>Introduciendo las variables</vt:lpstr>
      <vt:lpstr>Introduciendo las variables</vt:lpstr>
      <vt:lpstr>Introduciendo las variables</vt:lpstr>
      <vt:lpstr>Propiedades de los resultados</vt:lpstr>
      <vt:lpstr>Propiedades de los resultados</vt:lpstr>
      <vt:lpstr>Propiedades de los resultados</vt:lpstr>
      <vt:lpstr>Ejecución del modelo</vt:lpstr>
      <vt:lpstr>Ejecución.</vt:lpstr>
      <vt:lpstr>Resultados</vt:lpstr>
      <vt:lpstr>Resultados</vt:lpstr>
      <vt:lpstr>Resultados</vt:lpstr>
      <vt:lpstr>Resultados</vt:lpstr>
      <vt:lpstr>Informe de resultados</vt:lpstr>
      <vt:lpstr>Informe de resultados</vt:lpstr>
      <vt:lpstr>Informe de resultados</vt:lpstr>
      <vt:lpstr>Informe de resultados</vt:lpstr>
      <vt:lpstr>Informe de resultados</vt:lpstr>
      <vt:lpstr>Informe de resultados</vt:lpstr>
      <vt:lpstr>Informe de resultados</vt:lpstr>
      <vt:lpstr>Informe de resultados</vt:lpstr>
      <vt:lpstr>Informe de resultados</vt:lpstr>
      <vt:lpstr>Informe de resultados</vt:lpstr>
      <vt:lpstr>Informe de resultados</vt:lpstr>
      <vt:lpstr>Resumen de la ejecución de un modelo</vt:lpstr>
      <vt:lpstr>EJEMPLO 1</vt:lpstr>
      <vt:lpstr>EJERCICIO 1</vt:lpstr>
      <vt:lpstr>EJERCICIO 2</vt:lpstr>
      <vt:lpstr>EJERCICIO 2.1</vt:lpstr>
      <vt:lpstr>Referencias</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Ecuaciones estructurales</dc:title>
  <dc:creator>Rosita</dc:creator>
  <cp:lastModifiedBy>fca</cp:lastModifiedBy>
  <cp:revision>60</cp:revision>
  <dcterms:created xsi:type="dcterms:W3CDTF">2015-07-12T23:36:53Z</dcterms:created>
  <dcterms:modified xsi:type="dcterms:W3CDTF">2020-01-16T18:32:03Z</dcterms:modified>
</cp:coreProperties>
</file>